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87" r:id="rId4"/>
    <p:sldId id="298" r:id="rId5"/>
    <p:sldId id="304" r:id="rId6"/>
    <p:sldId id="291" r:id="rId7"/>
    <p:sldId id="290" r:id="rId8"/>
    <p:sldId id="292" r:id="rId9"/>
    <p:sldId id="293" r:id="rId10"/>
    <p:sldId id="294" r:id="rId11"/>
    <p:sldId id="297" r:id="rId12"/>
    <p:sldId id="299" r:id="rId13"/>
    <p:sldId id="295" r:id="rId14"/>
    <p:sldId id="281" r:id="rId15"/>
    <p:sldId id="302" r:id="rId16"/>
    <p:sldId id="300" r:id="rId17"/>
    <p:sldId id="301" r:id="rId18"/>
    <p:sldId id="305" r:id="rId19"/>
    <p:sldId id="296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67273823260561E-2"/>
          <c:y val="1.8749999999999999E-2"/>
          <c:w val="0.52539215110166826"/>
          <c:h val="0.76257512166541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plosion val="5"/>
          </c:dPt>
          <c:dPt>
            <c:idx val="1"/>
            <c:bubble3D val="0"/>
            <c:explosion val="7"/>
          </c:dPt>
          <c:dPt>
            <c:idx val="2"/>
            <c:bubble3D val="0"/>
            <c:explosion val="14"/>
          </c:dPt>
          <c:dPt>
            <c:idx val="3"/>
            <c:bubble3D val="0"/>
            <c:explosion val="3"/>
          </c:dPt>
          <c:dPt>
            <c:idx val="4"/>
            <c:bubble3D val="0"/>
            <c:explosion val="6"/>
          </c:dPt>
          <c:dLbls>
            <c:dLbl>
              <c:idx val="0"/>
              <c:layout>
                <c:manualLayout>
                  <c:x val="-7.3243305749306181E-2"/>
                  <c:y val="-4.305536417322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38344082626299E-2"/>
                  <c:y val="9.365785414499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945221158045147E-2"/>
                  <c:y val="3.7214566929133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573140996029679E-5"/>
                  <c:y val="9.8871231959440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44391162258099E-2"/>
                  <c:y val="-1.231053149606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1 место ЗАТО Видяево 83,80%</c:v>
                </c:pt>
                <c:pt idx="1">
                  <c:v>2 место ЗАТО Александровск 82,70%</c:v>
                </c:pt>
                <c:pt idx="2">
                  <c:v>3 место г.Кировск 80,80%</c:v>
                </c:pt>
                <c:pt idx="3">
                  <c:v>4 место ЗАТО Североморск 79,10%</c:v>
                </c:pt>
                <c:pt idx="4">
                  <c:v>5 место Печенгский округ 78,30%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0.83799999999999997</c:v>
                </c:pt>
                <c:pt idx="1">
                  <c:v>0.82699999999999996</c:v>
                </c:pt>
                <c:pt idx="2">
                  <c:v>0.80800000000000005</c:v>
                </c:pt>
                <c:pt idx="3">
                  <c:v>0.79100000000000004</c:v>
                </c:pt>
                <c:pt idx="4">
                  <c:v>0.78300000000000003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/>
            </a:pPr>
            <a:endParaRPr lang="ru-RU"/>
          </a:p>
        </c:txPr>
      </c:legendEntry>
      <c:layout>
        <c:manualLayout>
          <c:xMode val="edge"/>
          <c:yMode val="edge"/>
          <c:x val="0.55436184317444981"/>
          <c:y val="8.727122717652544E-2"/>
          <c:w val="0.44563815682555014"/>
          <c:h val="0.707018450096256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60833652548075E-2"/>
          <c:y val="9.7655258527145655E-2"/>
          <c:w val="0.50823407614207738"/>
          <c:h val="0.76953411795167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7"/>
          </c:dPt>
          <c:dPt>
            <c:idx val="1"/>
            <c:bubble3D val="0"/>
            <c:explosion val="7"/>
          </c:dPt>
          <c:dPt>
            <c:idx val="2"/>
            <c:bubble3D val="0"/>
            <c:explosion val="9"/>
          </c:dPt>
          <c:dPt>
            <c:idx val="3"/>
            <c:bubble3D val="0"/>
            <c:explosion val="3"/>
          </c:dPt>
          <c:dPt>
            <c:idx val="4"/>
            <c:bubble3D val="0"/>
            <c:explosion val="5"/>
          </c:dPt>
          <c:dPt>
            <c:idx val="5"/>
            <c:bubble3D val="0"/>
            <c:explosion val="6"/>
          </c:dPt>
          <c:dLbls>
            <c:dLbl>
              <c:idx val="0"/>
              <c:layout>
                <c:manualLayout>
                  <c:x val="-5.3792285654611638E-2"/>
                  <c:y val="-4.464241606576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02291348172195E-2"/>
                  <c:y val="3.830699768498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25002646504277E-2"/>
                  <c:y val="-5.1125397547343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73455800517474E-4"/>
                  <c:y val="-0.15214777773803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690624662965017E-2"/>
                  <c:y val="-3.090158712312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художественная 26.00%</c:v>
                </c:pt>
                <c:pt idx="1">
                  <c:v>физкультурно-спортивная 20.00%</c:v>
                </c:pt>
                <c:pt idx="2">
                  <c:v>социально-гуманитарная 18.50%</c:v>
                </c:pt>
                <c:pt idx="3">
                  <c:v>техническая 17.50%</c:v>
                </c:pt>
                <c:pt idx="4">
                  <c:v>естественнонаучная 13.00 %</c:v>
                </c:pt>
                <c:pt idx="5">
                  <c:v>туристко-краеведческая 4.50%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0.26</c:v>
                </c:pt>
                <c:pt idx="1">
                  <c:v>0.2</c:v>
                </c:pt>
                <c:pt idx="2">
                  <c:v>0.185</c:v>
                </c:pt>
                <c:pt idx="3">
                  <c:v>0.17499999999999999</c:v>
                </c:pt>
                <c:pt idx="4">
                  <c:v>0.13</c:v>
                </c:pt>
                <c:pt idx="5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630652425350238"/>
          <c:y val="0.10720065345114534"/>
          <c:w val="0.41254511620036521"/>
          <c:h val="0.827685052219877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79843696171954E-2"/>
          <c:y val="5.3231974403139148E-2"/>
          <c:w val="0.47418085665551635"/>
          <c:h val="0.70967244421123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6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8.5538511593949873E-2"/>
                  <c:y val="-7.428051181102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660440641438979E-2"/>
                  <c:y val="8.796751968503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41897865689995E-3"/>
                  <c:y val="3.8890061254519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859205186351812E-4"/>
                  <c:y val="-5.076953129455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24398876315331E-2"/>
                  <c:y val="-1.222736220472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081356506606644E-2"/>
                  <c:y val="-8.3329055783057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художественная 26.88%</c:v>
                </c:pt>
                <c:pt idx="1">
                  <c:v>социально-гуманитарная 21.88%</c:v>
                </c:pt>
                <c:pt idx="2">
                  <c:v>физкультурно-спортивная 17.11%</c:v>
                </c:pt>
                <c:pt idx="3">
                  <c:v>техническая 15.11%</c:v>
                </c:pt>
                <c:pt idx="4">
                  <c:v>туристско-краеведческая 9.54%</c:v>
                </c:pt>
                <c:pt idx="5">
                  <c:v>естественнонаучная 8.43%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0.26879999999999998</c:v>
                </c:pt>
                <c:pt idx="1">
                  <c:v>0.21879999999999999</c:v>
                </c:pt>
                <c:pt idx="2">
                  <c:v>0.1711</c:v>
                </c:pt>
                <c:pt idx="3">
                  <c:v>0.15110000000000001</c:v>
                </c:pt>
                <c:pt idx="4">
                  <c:v>9.5399999999999999E-2</c:v>
                </c:pt>
                <c:pt idx="5">
                  <c:v>8.43E-2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художественная 26.88%</c:v>
                </c:pt>
                <c:pt idx="1">
                  <c:v>социально-гуманитарная 21.88%</c:v>
                </c:pt>
                <c:pt idx="2">
                  <c:v>физкультурно-спортивная 17.11%</c:v>
                </c:pt>
                <c:pt idx="3">
                  <c:v>техническая 15.11%</c:v>
                </c:pt>
                <c:pt idx="4">
                  <c:v>туристско-краеведческая 9.54%</c:v>
                </c:pt>
                <c:pt idx="5">
                  <c:v>естественнонаучная 8.43%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685561392649491"/>
          <c:y val="1.0824311023622047E-3"/>
          <c:w val="0.37314438607350509"/>
          <c:h val="0.7822098917322835"/>
        </c:manualLayout>
      </c:layout>
      <c:overlay val="0"/>
      <c:txPr>
        <a:bodyPr anchor="t"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371922138781376"/>
          <c:y val="6.2143464660519641E-2"/>
          <c:w val="0.51508228314972015"/>
          <c:h val="0.93785653533948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 </c:v>
                </c:pt>
                <c:pt idx="2">
                  <c:v>социально-гуманитарная</c:v>
                </c:pt>
                <c:pt idx="3">
                  <c:v>техническая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0.26</c:v>
                </c:pt>
                <c:pt idx="1">
                  <c:v>0.2</c:v>
                </c:pt>
                <c:pt idx="2">
                  <c:v>0.185</c:v>
                </c:pt>
                <c:pt idx="3">
                  <c:v>0.17499999999999999</c:v>
                </c:pt>
                <c:pt idx="4">
                  <c:v>0.13</c:v>
                </c:pt>
                <c:pt idx="5">
                  <c:v>4.4999999999999998E-2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физкультурно-спортивная </c:v>
                </c:pt>
                <c:pt idx="2">
                  <c:v>социально-гуманитарная</c:v>
                </c:pt>
                <c:pt idx="3">
                  <c:v>техническая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0.26879999999999998</c:v>
                </c:pt>
                <c:pt idx="1">
                  <c:v>0.1711</c:v>
                </c:pt>
                <c:pt idx="2">
                  <c:v>0.21879999999999999</c:v>
                </c:pt>
                <c:pt idx="3">
                  <c:v>0.15110000000000001</c:v>
                </c:pt>
                <c:pt idx="4">
                  <c:v>8.43E-2</c:v>
                </c:pt>
                <c:pt idx="5">
                  <c:v>9.5399999999999999E-2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50656"/>
        <c:axId val="55752192"/>
      </c:barChart>
      <c:catAx>
        <c:axId val="55750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5752192"/>
        <c:crosses val="autoZero"/>
        <c:auto val="1"/>
        <c:lblAlgn val="ctr"/>
        <c:lblOffset val="100"/>
        <c:noMultiLvlLbl val="0"/>
      </c:catAx>
      <c:valAx>
        <c:axId val="55752192"/>
        <c:scaling>
          <c:orientation val="minMax"/>
        </c:scaling>
        <c:delete val="1"/>
        <c:axPos val="b"/>
        <c:majorGridlines/>
        <c:minorGridlines/>
        <c:numFmt formatCode="0.00%" sourceLinked="1"/>
        <c:majorTickMark val="out"/>
        <c:minorTickMark val="none"/>
        <c:tickLblPos val="nextTo"/>
        <c:crossAx val="55750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техническая </c:v>
                </c:pt>
                <c:pt idx="4">
                  <c:v>туристско-краеведческая</c:v>
                </c:pt>
                <c:pt idx="5">
                  <c:v>естественнонаучная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1409</c:v>
                </c:pt>
                <c:pt idx="1">
                  <c:v>1147</c:v>
                </c:pt>
                <c:pt idx="2">
                  <c:v>897</c:v>
                </c:pt>
                <c:pt idx="3">
                  <c:v>792</c:v>
                </c:pt>
                <c:pt idx="4">
                  <c:v>500</c:v>
                </c:pt>
                <c:pt idx="5">
                  <c:v>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957952"/>
        <c:axId val="56984320"/>
      </c:barChart>
      <c:catAx>
        <c:axId val="56957952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984320"/>
        <c:crosses val="autoZero"/>
        <c:auto val="1"/>
        <c:lblAlgn val="ctr"/>
        <c:lblOffset val="100"/>
        <c:noMultiLvlLbl val="0"/>
      </c:catAx>
      <c:valAx>
        <c:axId val="5698432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95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46BF-900B-4CB3-B33F-F251BE6126D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2DFF-4ABC-42D5-9A81-12AC4090C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2DFF-4ABC-42D5-9A81-12AC4090C72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2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5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9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9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3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0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3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8FD2-9437-413E-B910-F3AE1FA4F7A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FC12-A54A-426E-93B7-901ECF51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2033"/>
            <a:ext cx="9036496" cy="1470025"/>
          </a:xfrm>
        </p:spPr>
        <p:txBody>
          <a:bodyPr>
            <a:normAutofit/>
          </a:bodyPr>
          <a:lstStyle/>
          <a:p>
            <a:pPr marL="180975" algn="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в Печенгском муниципальном округе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0" y="5583677"/>
            <a:ext cx="3531140" cy="127432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Ноябрь 2025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300701" cy="4536504"/>
          </a:xfrm>
          <a:prstGeom prst="rect">
            <a:avLst/>
          </a:prstGeom>
        </p:spPr>
      </p:pic>
      <p:pic>
        <p:nvPicPr>
          <p:cNvPr id="11" name="Рисунок 10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3948"/>
            <a:ext cx="936104" cy="1099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8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66590"/>
              </p:ext>
            </p:extLst>
          </p:nvPr>
        </p:nvGraphicFramePr>
        <p:xfrm>
          <a:off x="1979712" y="2276872"/>
          <a:ext cx="4968552" cy="3506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58032"/>
                <a:gridCol w="796145"/>
                <a:gridCol w="723767"/>
                <a:gridCol w="945304"/>
                <a:gridCol w="94530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МБОУ ДО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ДДТ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ДЮСШ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зачислений ПФ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4" name="Рисунок 3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55957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образования 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дополнительных образовательных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учреждениях</a:t>
            </a:r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0" y="5993904"/>
            <a:ext cx="4032448" cy="86409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Ноябрь 2025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4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799777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29.05.2025 №924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15935"/>
              </p:ext>
            </p:extLst>
          </p:nvPr>
        </p:nvGraphicFramePr>
        <p:xfrm>
          <a:off x="611560" y="2011680"/>
          <a:ext cx="43204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2980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9 791 573,00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5-18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многодетные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0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9 104 573,00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687 000,00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8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01.09.2025 – 31.12.2025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869 656,20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0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3 594 856,20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274 800,00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8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01.01.2026 – 15.08.2026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5 921 916,80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0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5 509 716,80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412 200,00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C:\Users\kuklinak\Pictures\Screenshots\постановл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2695"/>
            <a:ext cx="3226320" cy="44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Описание: №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1" y="1649327"/>
            <a:ext cx="288032" cy="326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53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44536"/>
              </p:ext>
            </p:extLst>
          </p:nvPr>
        </p:nvGraphicFramePr>
        <p:xfrm>
          <a:off x="539552" y="1786394"/>
          <a:ext cx="8208912" cy="427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05"/>
                <a:gridCol w="4121007"/>
              </a:tblGrid>
              <a:tr h="2798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сертификатов ПФ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Соглашение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4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ДО ДДТ №1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3 259 556,64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4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ДО ДДТ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717 944,44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178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3 977 501,08 руб.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6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«Сотрудничество»</a:t>
                      </a:r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1 408 489,31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635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«РАЗВИТИЕ»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2 940 343,88 руб.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934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Языковая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37 890,59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934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Языковая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33 879,71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635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у сторонних организаций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4 420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653,49 руб.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398 154,57 руб.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9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реализованные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1 393 418,43 руб.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4" name="Рисунок 3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03964" y="476672"/>
            <a:ext cx="4956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Персонифицированное финансирование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     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791 573,00 руб.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8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799777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Оплата педагога дополнительного образования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4" name="Рисунок 3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10180"/>
              </p:ext>
            </p:extLst>
          </p:nvPr>
        </p:nvGraphicFramePr>
        <p:xfrm>
          <a:off x="1043608" y="1878514"/>
          <a:ext cx="7128792" cy="38547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08940"/>
                <a:gridCol w="1568334"/>
                <a:gridCol w="1425759"/>
                <a:gridCol w="1425759"/>
              </a:tblGrid>
              <a:tr h="53314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категории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категория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69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«Точка Роста»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1781,37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1908,61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387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«Точка Роста»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1463,26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1590,52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1654,11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31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ставку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сельской местности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31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на 0,1 ставку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2290,34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31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 в сельской местности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1590,50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1717,76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1781,38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8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 образование в городе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1272,41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1399,65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1463,27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3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о распределении программ по реестрам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037"/>
            <a:ext cx="2232248" cy="1656184"/>
          </a:xfrm>
          <a:prstGeom prst="rect">
            <a:avLst/>
          </a:prstGeom>
        </p:spPr>
      </p:pic>
      <p:pic>
        <p:nvPicPr>
          <p:cNvPr id="5" name="Рисунок 4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ый треугольник 15"/>
          <p:cNvSpPr/>
          <p:nvPr/>
        </p:nvSpPr>
        <p:spPr>
          <a:xfrm>
            <a:off x="0" y="5984985"/>
            <a:ext cx="4032448" cy="86409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Ноябрь 2025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41686"/>
              </p:ext>
            </p:extLst>
          </p:nvPr>
        </p:nvGraphicFramePr>
        <p:xfrm>
          <a:off x="899592" y="2155962"/>
          <a:ext cx="7560840" cy="38290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0320"/>
                <a:gridCol w="4680520"/>
              </a:tblGrid>
              <a:tr h="4682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0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требующие доработки</a:t>
                      </a:r>
                    </a:p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Новые возможности английского языка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СОШ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Занимательный английский  МБОУ СОШ №3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Бионика  МБОУ СОШ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Лыжи  МБОУ СОШ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Шахматы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МБОУ ООШ №20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Общая физическая подготовка МБОУ ООШ №22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Школа видеомонтажа  МБОУ ООШ №22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Занимательная информатика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№23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Детская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зумба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МБУ ДО ДЮСШ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Детская зумба 7-11  МБУ ДО ДЮСШ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Детская зумба 11-18  МБУ ДО ДЮСШ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 Плавание. Начальная подготовка  МБУ ДО ДЮСШ</a:t>
                      </a:r>
                      <a:endParaRPr 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Плавание. Учебно-тренировочная группа  МБУ ДО ДЮСШ</a:t>
                      </a:r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Рекомендованы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включения  в реестр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Футзал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Введение. МБУ ДО ДЮСШ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Футзал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Начальная подготовка  МБУ ДО ДЮСШ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Футзал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Углубленная подготовка  МБУ ДО ДЮСШ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037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596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Экспертиза программ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11755"/>
              </p:ext>
            </p:extLst>
          </p:nvPr>
        </p:nvGraphicFramePr>
        <p:xfrm>
          <a:off x="1323196" y="1988840"/>
          <a:ext cx="6552728" cy="360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экспертизам программ: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Ошибка в оформлении титульного листа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Указываются неактуальные нормативные документы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описании режима занятий не указываются продолжительность академического часа и перерыва </a:t>
                      </a:r>
                    </a:p>
                  </a:txBody>
                  <a:tcPr/>
                </a:tc>
              </a:tr>
              <a:tr h="373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раздела программы «Воспитательная работа»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Отсутствие или неграмотное оформление календарного учебного графика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или несоответствие оценочных материалов заявленным ожидаемым результатам.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списках литературы указываются старые источники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Общая культура оформления программы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Несоответствие информации в карточке программы информации, заявленной в программе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55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35543"/>
              </p:ext>
            </p:extLst>
          </p:nvPr>
        </p:nvGraphicFramePr>
        <p:xfrm>
          <a:off x="1509204" y="2132856"/>
          <a:ext cx="6375164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91"/>
                <a:gridCol w="1593791"/>
                <a:gridCol w="1593791"/>
                <a:gridCol w="1593791"/>
              </a:tblGrid>
              <a:tr h="6946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от 5 до 18 лет, охваченных дополнительным образованием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78,83%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2,77%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6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4" name="Рисунок 3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476611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Установленный показатель «Доля детей в возрасте от 5 до 18 лет, охваченных дополнительным образованием» </a:t>
            </a:r>
          </a:p>
          <a:p>
            <a:pPr algn="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31.12.2025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698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uklinak\Desktop\задач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6" y="2480766"/>
            <a:ext cx="62335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4" name="Рисунок 3" descr="Описание: №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332656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 утвердило план мероприятий второго этапа реализации Концепции развития дополнительного образования детей на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2025–2030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важнейший инструмент разностороннего развития детей, который способствует достижению национальной цели, поставленной Президентом Владимиром Путиным.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uklinak\Desktop\genb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32984"/>
            <a:ext cx="2838990" cy="18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1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50045"/>
              </p:ext>
            </p:extLst>
          </p:nvPr>
        </p:nvGraphicFramePr>
        <p:xfrm>
          <a:off x="107504" y="1683831"/>
          <a:ext cx="4392488" cy="326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</a:tblGrid>
              <a:tr h="5208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ДДТ №1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ДДТ №2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48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Закуплен спортивный инвентарь, оборудование в актовый зал (колонки, ноутбук), оборудование для вокальной студии (микрофоны, микшерный пульт) оборудование для компьютерного кабинета (ПО, компьютеры, мониторы), интерактивная доска для кабинета «Дизайн» и оборудование для кабинета «Повар-кондитер»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Закуплена мебель, линолеум в кабинеты, где реализуются программы дополнительного образования,  закуплено компьютерное оборудование, 3D оборудование, лазерно-гравировочный станок для объединений технической направленности и музыкальное оборудование для объединений художественной направленности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45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1 000 000,00 руб.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руб.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" y="0"/>
            <a:ext cx="2232248" cy="1656184"/>
          </a:xfrm>
          <a:prstGeom prst="rect">
            <a:avLst/>
          </a:prstGeom>
        </p:spPr>
      </p:pic>
      <p:pic>
        <p:nvPicPr>
          <p:cNvPr id="4" name="Рисунок 3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0" y="606633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476611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2024-2025гг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60406"/>
              </p:ext>
            </p:extLst>
          </p:nvPr>
        </p:nvGraphicFramePr>
        <p:xfrm>
          <a:off x="4573074" y="1680834"/>
          <a:ext cx="4214869" cy="86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360"/>
                <a:gridCol w="2089509"/>
              </a:tblGrid>
              <a:tr h="4433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ДДТ №1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ДДТ №2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87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kuklinak\Desktop\WHATSA_1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82" y="2780928"/>
            <a:ext cx="281768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klinak\Desktop\бп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87" y="4581128"/>
            <a:ext cx="28135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9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4" y="1700808"/>
            <a:ext cx="6300701" cy="453650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936104" cy="10991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94560" y="62068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21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Учреждения, предоставляющие дополнительное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5" name="Рисунок 4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88" y="844425"/>
            <a:ext cx="427343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701363"/>
            <a:ext cx="2235637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Дома детского творчества </a:t>
            </a:r>
          </a:p>
          <a:p>
            <a:pPr algn="ctr"/>
            <a:r>
              <a:rPr lang="ru-RU" b="1" dirty="0" smtClean="0"/>
              <a:t>№1 и №2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3694467"/>
            <a:ext cx="218130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Детская юношеская спортивная школа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2132856"/>
            <a:ext cx="28803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Общеобразовательные школы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3,</a:t>
            </a:r>
            <a:r>
              <a:rPr lang="en-US" b="1" dirty="0" smtClean="0"/>
              <a:t> 5</a:t>
            </a:r>
            <a:r>
              <a:rPr lang="ru-RU" b="1" dirty="0" smtClean="0"/>
              <a:t>, 7, 9, 11, 19, 20, 22, 23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7833" y="2132856"/>
            <a:ext cx="29666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Детские сады </a:t>
            </a:r>
          </a:p>
          <a:p>
            <a:pPr algn="ctr"/>
            <a:r>
              <a:rPr lang="ru-RU" b="1" dirty="0" smtClean="0"/>
              <a:t>1, 4, 6, 7, 8, 10, 11, 13, 38</a:t>
            </a:r>
            <a:endParaRPr lang="ru-RU" b="1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0" y="5949280"/>
            <a:ext cx="3531140" cy="90872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Ноябрь 2025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Охват детей в возрасте от 5 до 18 лет дополнительным образованием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Мурманской области по методике Минпросвещения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 учётом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спортподготовки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ДО) (без учёта Минкультуры)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состоянию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27.10.2025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5" name="Рисунок 4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88" y="825997"/>
            <a:ext cx="427344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ый треугольник 19"/>
          <p:cNvSpPr/>
          <p:nvPr/>
        </p:nvSpPr>
        <p:spPr>
          <a:xfrm>
            <a:off x="0" y="5949280"/>
            <a:ext cx="3531140" cy="90872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31748314"/>
              </p:ext>
            </p:extLst>
          </p:nvPr>
        </p:nvGraphicFramePr>
        <p:xfrm>
          <a:off x="179512" y="1865731"/>
          <a:ext cx="8712968" cy="41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8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49" y="799776"/>
            <a:ext cx="366821" cy="5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537129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программного поля ДО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октябрь 2024 учебного года</a:t>
            </a:r>
            <a:endParaRPr lang="ru-RU" sz="2400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0" y="5949280"/>
            <a:ext cx="3531140" cy="90872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Октябрь 2024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3783344"/>
              </p:ext>
            </p:extLst>
          </p:nvPr>
        </p:nvGraphicFramePr>
        <p:xfrm>
          <a:off x="107504" y="1368126"/>
          <a:ext cx="8928992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687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0" y="795273"/>
            <a:ext cx="425460" cy="4429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9137155"/>
              </p:ext>
            </p:extLst>
          </p:nvPr>
        </p:nvGraphicFramePr>
        <p:xfrm>
          <a:off x="395536" y="1916832"/>
          <a:ext cx="8568952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7824" y="472107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программного поля ДО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ноябрь 2025 учебного года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2616" y="5929202"/>
            <a:ext cx="3531140" cy="90872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Ноябрь 2025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0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6956795"/>
              </p:ext>
            </p:extLst>
          </p:nvPr>
        </p:nvGraphicFramePr>
        <p:xfrm>
          <a:off x="611560" y="1484784"/>
          <a:ext cx="7992888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ый треугольник 2"/>
          <p:cNvSpPr/>
          <p:nvPr/>
        </p:nvSpPr>
        <p:spPr>
          <a:xfrm>
            <a:off x="0" y="5949280"/>
            <a:ext cx="3531140" cy="90872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Ноябрь 2025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5" name="Рисунок 4" descr="Описание: №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0" y="795273"/>
            <a:ext cx="425460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59186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программного поля ДО 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11" y="815022"/>
            <a:ext cx="346865" cy="4429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8398111"/>
              </p:ext>
            </p:extLst>
          </p:nvPr>
        </p:nvGraphicFramePr>
        <p:xfrm>
          <a:off x="1115616" y="1844824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0658" y="66714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зачислений по направленностям ДО </a:t>
            </a:r>
          </a:p>
          <a:p>
            <a:pPr lvl="0"/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на 01 ноября 2025 года</a:t>
            </a:r>
          </a:p>
          <a:p>
            <a:pPr lvl="0"/>
            <a:endParaRPr lang="ru-RU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5 157 зачислений</a:t>
            </a:r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0" y="5949280"/>
            <a:ext cx="4392487" cy="90872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ноября 2025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5550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образования в дошкольных учреждениях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86996"/>
              </p:ext>
            </p:extLst>
          </p:nvPr>
        </p:nvGraphicFramePr>
        <p:xfrm>
          <a:off x="251519" y="2132856"/>
          <a:ext cx="8784976" cy="2536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7028"/>
                <a:gridCol w="785647"/>
                <a:gridCol w="714227"/>
                <a:gridCol w="714227"/>
                <a:gridCol w="714227"/>
                <a:gridCol w="785647"/>
                <a:gridCol w="785647"/>
                <a:gridCol w="785647"/>
                <a:gridCol w="714227"/>
                <a:gridCol w="636365"/>
                <a:gridCol w="79208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МБОУ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ый треугольник 5"/>
          <p:cNvSpPr/>
          <p:nvPr/>
        </p:nvSpPr>
        <p:spPr>
          <a:xfrm>
            <a:off x="7939" y="5993904"/>
            <a:ext cx="4032448" cy="86409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Ноябрь 2025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232248" cy="1656184"/>
          </a:xfrm>
          <a:prstGeom prst="rect">
            <a:avLst/>
          </a:prstGeom>
        </p:spPr>
      </p:pic>
      <p:pic>
        <p:nvPicPr>
          <p:cNvPr id="3" name="Рисунок 2" descr="Описание: №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28" y="799777"/>
            <a:ext cx="346865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55957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образования 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общеобразовательных учреждениях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32537"/>
              </p:ext>
            </p:extLst>
          </p:nvPr>
        </p:nvGraphicFramePr>
        <p:xfrm>
          <a:off x="323528" y="2564904"/>
          <a:ext cx="8496944" cy="26831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152"/>
                <a:gridCol w="704272"/>
                <a:gridCol w="690809"/>
                <a:gridCol w="690809"/>
                <a:gridCol w="690809"/>
                <a:gridCol w="759889"/>
                <a:gridCol w="759889"/>
                <a:gridCol w="759889"/>
                <a:gridCol w="632266"/>
                <a:gridCol w="648072"/>
                <a:gridCol w="7920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МБОУ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СОШ/ООШ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ый треугольник 5"/>
          <p:cNvSpPr/>
          <p:nvPr/>
        </p:nvSpPr>
        <p:spPr>
          <a:xfrm>
            <a:off x="0" y="5993904"/>
            <a:ext cx="4032448" cy="86409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Ноябрь 2025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66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1014</Words>
  <Application>Microsoft Office PowerPoint</Application>
  <PresentationFormat>Экран (4:3)</PresentationFormat>
  <Paragraphs>335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Дополнительное образование в Печенгском муниципальном округе   </vt:lpstr>
      <vt:lpstr>Учреждения, предоставляющие дополнительное  образование</vt:lpstr>
      <vt:lpstr>Охват детей в возрасте от 5 до 18 лет дополнительным образованием  в Мурманской области по методике Минпросвещения  (с учётом спортподготовки и ДО) (без учёта Минкультуры) по состоянию на 27.10.2025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о распределении программ по реестрам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Баданина Наталия Витальевна</cp:lastModifiedBy>
  <cp:revision>231</cp:revision>
  <cp:lastPrinted>2025-11-11T08:47:35Z</cp:lastPrinted>
  <dcterms:created xsi:type="dcterms:W3CDTF">2021-09-22T08:49:00Z</dcterms:created>
  <dcterms:modified xsi:type="dcterms:W3CDTF">2025-12-15T12:04:25Z</dcterms:modified>
</cp:coreProperties>
</file>