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800" r:id="rId1"/>
  </p:sldMasterIdLst>
  <p:sldIdLst>
    <p:sldId id="270" r:id="rId2"/>
    <p:sldId id="269" r:id="rId3"/>
    <p:sldId id="271" r:id="rId4"/>
    <p:sldId id="262" r:id="rId5"/>
    <p:sldId id="272" r:id="rId6"/>
    <p:sldId id="273" r:id="rId7"/>
    <p:sldId id="274" r:id="rId8"/>
  </p:sldIdLst>
  <p:sldSz cx="15125700" cy="10693400"/>
  <p:notesSz cx="151257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1" d="100"/>
          <a:sy n="71" d="100"/>
        </p:scale>
        <p:origin x="1422" y="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41" y="9980507"/>
            <a:ext cx="15121761" cy="7128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1" y="9876841"/>
            <a:ext cx="15121761" cy="998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1313" y="1183403"/>
            <a:ext cx="12478703" cy="556056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12474" spc="-78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64750" y="6947468"/>
            <a:ext cx="12478703" cy="1782233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3742" cap="all" spc="312" baseline="0">
                <a:solidFill>
                  <a:schemeClr val="tx2"/>
                </a:solidFill>
                <a:latin typeface="+mj-lt"/>
              </a:defRPr>
            </a:lvl1pPr>
            <a:lvl2pPr marL="712912" indent="0" algn="ctr">
              <a:buNone/>
              <a:defRPr sz="3742"/>
            </a:lvl2pPr>
            <a:lvl3pPr marL="1425824" indent="0" algn="ctr">
              <a:buNone/>
              <a:defRPr sz="3742"/>
            </a:lvl3pPr>
            <a:lvl4pPr marL="2138736" indent="0" algn="ctr">
              <a:buNone/>
              <a:defRPr sz="3119"/>
            </a:lvl4pPr>
            <a:lvl5pPr marL="2851648" indent="0" algn="ctr">
              <a:buNone/>
              <a:defRPr sz="3119"/>
            </a:lvl5pPr>
            <a:lvl6pPr marL="3564560" indent="0" algn="ctr">
              <a:buNone/>
              <a:defRPr sz="3119"/>
            </a:lvl6pPr>
            <a:lvl7pPr marL="4277472" indent="0" algn="ctr">
              <a:buNone/>
              <a:defRPr sz="3119"/>
            </a:lvl7pPr>
            <a:lvl8pPr marL="4990384" indent="0" algn="ctr">
              <a:buNone/>
              <a:defRPr sz="3119"/>
            </a:lvl8pPr>
            <a:lvl9pPr marL="5703296" indent="0" algn="ctr">
              <a:buNone/>
              <a:defRPr sz="3119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498252" y="6772487"/>
            <a:ext cx="1225181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560238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8527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41" y="9980507"/>
            <a:ext cx="15121761" cy="7128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1" y="9876841"/>
            <a:ext cx="15121761" cy="998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824330" y="642886"/>
            <a:ext cx="3261479" cy="8981174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39893" y="642886"/>
            <a:ext cx="9595366" cy="8981174"/>
          </a:xfrm>
        </p:spPr>
        <p:txBody>
          <a:bodyPr vert="eaVert" lIns="45720" tIns="0" rIns="45720" bIns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515564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5135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941" y="9980507"/>
            <a:ext cx="15121761" cy="7128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21" y="9876841"/>
            <a:ext cx="15121761" cy="998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313" y="1183403"/>
            <a:ext cx="12478703" cy="5560568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12474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1313" y="6943581"/>
            <a:ext cx="12478703" cy="1782233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3742" cap="all" spc="312" baseline="0">
                <a:solidFill>
                  <a:schemeClr val="tx2"/>
                </a:solidFill>
                <a:latin typeface="+mj-lt"/>
              </a:defRPr>
            </a:lvl1pPr>
            <a:lvl2pPr marL="712912" indent="0">
              <a:buNone/>
              <a:defRPr sz="2807">
                <a:solidFill>
                  <a:schemeClr val="tx1">
                    <a:tint val="75000"/>
                  </a:schemeClr>
                </a:solidFill>
              </a:defRPr>
            </a:lvl2pPr>
            <a:lvl3pPr marL="1425824" indent="0">
              <a:buNone/>
              <a:defRPr sz="2495">
                <a:solidFill>
                  <a:schemeClr val="tx1">
                    <a:tint val="75000"/>
                  </a:schemeClr>
                </a:solidFill>
              </a:defRPr>
            </a:lvl3pPr>
            <a:lvl4pPr marL="213873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4pPr>
            <a:lvl5pPr marL="2851648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5pPr>
            <a:lvl6pPr marL="3564560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6pPr>
            <a:lvl7pPr marL="4277472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7pPr>
            <a:lvl8pPr marL="4990384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8pPr>
            <a:lvl9pPr marL="5703296" indent="0">
              <a:buNone/>
              <a:defRPr sz="218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>
            <a:off x="1498252" y="6772487"/>
            <a:ext cx="12251817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7244843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361313" y="446891"/>
            <a:ext cx="12478703" cy="226210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61313" y="2877980"/>
            <a:ext cx="6125909" cy="62734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714107" y="2877980"/>
            <a:ext cx="6125909" cy="627346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60477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361313" y="446891"/>
            <a:ext cx="12478703" cy="226210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1313" y="2878473"/>
            <a:ext cx="6125909" cy="114805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3119" b="0" cap="all" baseline="0">
                <a:solidFill>
                  <a:schemeClr val="tx2"/>
                </a:solidFill>
              </a:defRPr>
            </a:lvl1pPr>
            <a:lvl2pPr marL="712912" indent="0">
              <a:buNone/>
              <a:defRPr sz="3119" b="1"/>
            </a:lvl2pPr>
            <a:lvl3pPr marL="1425824" indent="0">
              <a:buNone/>
              <a:defRPr sz="2807" b="1"/>
            </a:lvl3pPr>
            <a:lvl4pPr marL="2138736" indent="0">
              <a:buNone/>
              <a:defRPr sz="2495" b="1"/>
            </a:lvl4pPr>
            <a:lvl5pPr marL="2851648" indent="0">
              <a:buNone/>
              <a:defRPr sz="2495" b="1"/>
            </a:lvl5pPr>
            <a:lvl6pPr marL="3564560" indent="0">
              <a:buNone/>
              <a:defRPr sz="2495" b="1"/>
            </a:lvl6pPr>
            <a:lvl7pPr marL="4277472" indent="0">
              <a:buNone/>
              <a:defRPr sz="2495" b="1"/>
            </a:lvl7pPr>
            <a:lvl8pPr marL="4990384" indent="0">
              <a:buNone/>
              <a:defRPr sz="2495" b="1"/>
            </a:lvl8pPr>
            <a:lvl9pPr marL="5703296" indent="0">
              <a:buNone/>
              <a:defRPr sz="249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361313" y="4026530"/>
            <a:ext cx="6125909" cy="51249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714107" y="2878473"/>
            <a:ext cx="6125909" cy="1148055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3119" b="0" cap="all" baseline="0">
                <a:solidFill>
                  <a:schemeClr val="tx2"/>
                </a:solidFill>
              </a:defRPr>
            </a:lvl1pPr>
            <a:lvl2pPr marL="712912" indent="0">
              <a:buNone/>
              <a:defRPr sz="3119" b="1"/>
            </a:lvl2pPr>
            <a:lvl3pPr marL="1425824" indent="0">
              <a:buNone/>
              <a:defRPr sz="2807" b="1"/>
            </a:lvl3pPr>
            <a:lvl4pPr marL="2138736" indent="0">
              <a:buNone/>
              <a:defRPr sz="2495" b="1"/>
            </a:lvl4pPr>
            <a:lvl5pPr marL="2851648" indent="0">
              <a:buNone/>
              <a:defRPr sz="2495" b="1"/>
            </a:lvl5pPr>
            <a:lvl6pPr marL="3564560" indent="0">
              <a:buNone/>
              <a:defRPr sz="2495" b="1"/>
            </a:lvl6pPr>
            <a:lvl7pPr marL="4277472" indent="0">
              <a:buNone/>
              <a:defRPr sz="2495" b="1"/>
            </a:lvl7pPr>
            <a:lvl8pPr marL="4990384" indent="0">
              <a:buNone/>
              <a:defRPr sz="2495" b="1"/>
            </a:lvl8pPr>
            <a:lvl9pPr marL="5703296" indent="0">
              <a:buNone/>
              <a:defRPr sz="2495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714107" y="4026528"/>
            <a:ext cx="6125909" cy="5124911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664194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571731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941" y="9980507"/>
            <a:ext cx="15121761" cy="7128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21" y="9876841"/>
            <a:ext cx="15121761" cy="998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198635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2" y="0"/>
            <a:ext cx="5025512" cy="106934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5012213" y="0"/>
            <a:ext cx="79410" cy="106934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7214" y="926760"/>
            <a:ext cx="3970496" cy="3564467"/>
          </a:xfrm>
        </p:spPr>
        <p:txBody>
          <a:bodyPr anchor="b">
            <a:normAutofit/>
          </a:bodyPr>
          <a:lstStyle>
            <a:lvl1pPr>
              <a:defRPr sz="5613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955745" y="1140630"/>
            <a:ext cx="8054435" cy="8198273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67214" y="4562518"/>
            <a:ext cx="3970496" cy="5268930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2339">
                <a:solidFill>
                  <a:srgbClr val="FFFFFF"/>
                </a:solidFill>
              </a:defRPr>
            </a:lvl1pPr>
            <a:lvl2pPr marL="712912" indent="0">
              <a:buNone/>
              <a:defRPr sz="1871"/>
            </a:lvl2pPr>
            <a:lvl3pPr marL="1425824" indent="0">
              <a:buNone/>
              <a:defRPr sz="1559"/>
            </a:lvl3pPr>
            <a:lvl4pPr marL="2138736" indent="0">
              <a:buNone/>
              <a:defRPr sz="1403"/>
            </a:lvl4pPr>
            <a:lvl5pPr marL="2851648" indent="0">
              <a:buNone/>
              <a:defRPr sz="1403"/>
            </a:lvl5pPr>
            <a:lvl6pPr marL="3564560" indent="0">
              <a:buNone/>
              <a:defRPr sz="1403"/>
            </a:lvl6pPr>
            <a:lvl7pPr marL="4277472" indent="0">
              <a:buNone/>
              <a:defRPr sz="1403"/>
            </a:lvl7pPr>
            <a:lvl8pPr marL="4990384" indent="0">
              <a:buNone/>
              <a:defRPr sz="1403"/>
            </a:lvl8pPr>
            <a:lvl9pPr marL="5703296" indent="0">
              <a:buNone/>
              <a:defRPr sz="140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7527" y="10072482"/>
            <a:ext cx="3248590" cy="569325"/>
          </a:xfrm>
        </p:spPr>
        <p:txBody>
          <a:bodyPr/>
          <a:lstStyle>
            <a:lvl1pPr algn="l">
              <a:defRPr/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5955744" y="10072482"/>
            <a:ext cx="5766673" cy="5693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126276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" y="7723011"/>
            <a:ext cx="15121761" cy="2970389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21" y="7663878"/>
            <a:ext cx="15121761" cy="9980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61313" y="7913116"/>
            <a:ext cx="12554331" cy="1283208"/>
          </a:xfrm>
        </p:spPr>
        <p:txBody>
          <a:bodyPr tIns="0" bIns="0" anchor="b">
            <a:noAutofit/>
          </a:bodyPr>
          <a:lstStyle>
            <a:lvl1pPr>
              <a:defRPr sz="5613" b="0"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1" y="0"/>
            <a:ext cx="15125682" cy="7663878"/>
          </a:xfrm>
          <a:solidFill>
            <a:schemeClr val="bg2">
              <a:lumMod val="90000"/>
            </a:schemeClr>
          </a:solidFill>
        </p:spPr>
        <p:txBody>
          <a:bodyPr lIns="457200" tIns="457200" anchor="t"/>
          <a:lstStyle>
            <a:lvl1pPr marL="0" indent="0">
              <a:buNone/>
              <a:defRPr sz="4990"/>
            </a:lvl1pPr>
            <a:lvl2pPr marL="712912" indent="0">
              <a:buNone/>
              <a:defRPr sz="4366"/>
            </a:lvl2pPr>
            <a:lvl3pPr marL="1425824" indent="0">
              <a:buNone/>
              <a:defRPr sz="3742"/>
            </a:lvl3pPr>
            <a:lvl4pPr marL="2138736" indent="0">
              <a:buNone/>
              <a:defRPr sz="3119"/>
            </a:lvl4pPr>
            <a:lvl5pPr marL="2851648" indent="0">
              <a:buNone/>
              <a:defRPr sz="3119"/>
            </a:lvl5pPr>
            <a:lvl6pPr marL="3564560" indent="0">
              <a:buNone/>
              <a:defRPr sz="3119"/>
            </a:lvl6pPr>
            <a:lvl7pPr marL="4277472" indent="0">
              <a:buNone/>
              <a:defRPr sz="3119"/>
            </a:lvl7pPr>
            <a:lvl8pPr marL="4990384" indent="0">
              <a:buNone/>
              <a:defRPr sz="3119"/>
            </a:lvl8pPr>
            <a:lvl9pPr marL="5703296" indent="0">
              <a:buNone/>
              <a:defRPr sz="3119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61313" y="9210582"/>
            <a:ext cx="12554331" cy="926761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936"/>
              </a:spcAft>
              <a:buNone/>
              <a:defRPr sz="2339">
                <a:solidFill>
                  <a:srgbClr val="FFFFFF"/>
                </a:solidFill>
              </a:defRPr>
            </a:lvl1pPr>
            <a:lvl2pPr marL="712912" indent="0">
              <a:buNone/>
              <a:defRPr sz="1871"/>
            </a:lvl2pPr>
            <a:lvl3pPr marL="1425824" indent="0">
              <a:buNone/>
              <a:defRPr sz="1559"/>
            </a:lvl3pPr>
            <a:lvl4pPr marL="2138736" indent="0">
              <a:buNone/>
              <a:defRPr sz="1403"/>
            </a:lvl4pPr>
            <a:lvl5pPr marL="2851648" indent="0">
              <a:buNone/>
              <a:defRPr sz="1403"/>
            </a:lvl5pPr>
            <a:lvl6pPr marL="3564560" indent="0">
              <a:buNone/>
              <a:defRPr sz="1403"/>
            </a:lvl6pPr>
            <a:lvl7pPr marL="4277472" indent="0">
              <a:buNone/>
              <a:defRPr sz="1403"/>
            </a:lvl7pPr>
            <a:lvl8pPr marL="4990384" indent="0">
              <a:buNone/>
              <a:defRPr sz="1403"/>
            </a:lvl8pPr>
            <a:lvl9pPr marL="5703296" indent="0">
              <a:buNone/>
              <a:defRPr sz="1403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282394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9980507"/>
            <a:ext cx="15125702" cy="712893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" y="9876841"/>
            <a:ext cx="15125702" cy="103666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361313" y="446891"/>
            <a:ext cx="12478703" cy="2262106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1312" y="2877978"/>
            <a:ext cx="12478704" cy="6273461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361315" y="10072482"/>
            <a:ext cx="3067161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3">
                <a:solidFill>
                  <a:srgbClr val="FFFFFF"/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10/15/2025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3175" y="10072482"/>
            <a:ext cx="5983291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3" cap="all" baseline="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282758" y="10072482"/>
            <a:ext cx="1627731" cy="5693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37">
                <a:solidFill>
                  <a:srgbClr val="FFFFFF"/>
                </a:solidFill>
              </a:defRPr>
            </a:lvl1pPr>
          </a:lstStyle>
          <a:p>
            <a:fld id="{B6F15528-21DE-4FAA-801E-634DDDAF4B2B}" type="slidenum">
              <a:rPr lang="ru-RU" smtClean="0"/>
              <a:pPr/>
              <a:t>‹#›</a:t>
            </a:fld>
            <a:endParaRPr lang="ru-RU"/>
          </a:p>
        </p:txBody>
      </p:sp>
      <p:cxnSp>
        <p:nvCxnSpPr>
          <p:cNvPr id="10" name="Straight Connector 9"/>
          <p:cNvCxnSpPr/>
          <p:nvPr/>
        </p:nvCxnSpPr>
        <p:spPr>
          <a:xfrm>
            <a:off x="1480726" y="2709751"/>
            <a:ext cx="123652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435186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802" r:id="rId2"/>
    <p:sldLayoutId id="2147483803" r:id="rId3"/>
    <p:sldLayoutId id="2147483804" r:id="rId4"/>
    <p:sldLayoutId id="2147483805" r:id="rId5"/>
    <p:sldLayoutId id="2147483806" r:id="rId6"/>
    <p:sldLayoutId id="2147483807" r:id="rId7"/>
    <p:sldLayoutId id="2147483808" r:id="rId8"/>
    <p:sldLayoutId id="2147483809" r:id="rId9"/>
    <p:sldLayoutId id="2147483810" r:id="rId10"/>
    <p:sldLayoutId id="2147483811" r:id="rId11"/>
  </p:sldLayoutIdLst>
  <p:txStyles>
    <p:titleStyle>
      <a:lvl1pPr algn="l" defTabSz="1425824" rtl="0" eaLnBrk="1" latinLnBrk="0" hangingPunct="1">
        <a:lnSpc>
          <a:spcPct val="85000"/>
        </a:lnSpc>
        <a:spcBef>
          <a:spcPct val="0"/>
        </a:spcBef>
        <a:buNone/>
        <a:defRPr sz="7485" kern="1200" spc="-78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142582" indent="-142582" algn="l" defTabSz="1425824" rtl="0" eaLnBrk="1" latinLnBrk="0" hangingPunct="1">
        <a:lnSpc>
          <a:spcPct val="90000"/>
        </a:lnSpc>
        <a:spcBef>
          <a:spcPts val="1871"/>
        </a:spcBef>
        <a:spcAft>
          <a:spcPts val="312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3119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98846" indent="-285165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807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84011" indent="-285165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169176" indent="-285165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454340" indent="-285165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715230" indent="-356456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27090" indent="-356456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338950" indent="-356456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650810" indent="-356456" algn="l" defTabSz="1425824" rtl="0" eaLnBrk="1" latinLnBrk="0" hangingPunct="1">
        <a:lnSpc>
          <a:spcPct val="90000"/>
        </a:lnSpc>
        <a:spcBef>
          <a:spcPts val="312"/>
        </a:spcBef>
        <a:spcAft>
          <a:spcPts val="624"/>
        </a:spcAft>
        <a:buClr>
          <a:schemeClr val="accent1"/>
        </a:buClr>
        <a:buFont typeface="Calibri" pitchFamily="34" charset="0"/>
        <a:buChar char="◦"/>
        <a:defRPr sz="2183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1pPr>
      <a:lvl2pPr marL="712912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2pPr>
      <a:lvl3pPr marL="1425824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3pPr>
      <a:lvl4pPr marL="2138736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4pPr>
      <a:lvl5pPr marL="2851648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5pPr>
      <a:lvl6pPr marL="3564560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6pPr>
      <a:lvl7pPr marL="4277472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7pPr>
      <a:lvl8pPr marL="4990384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8pPr>
      <a:lvl9pPr marL="5703296" algn="l" defTabSz="1425824" rtl="0" eaLnBrk="1" latinLnBrk="0" hangingPunct="1">
        <a:defRPr sz="2807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max.ru/POMSH_RON_BOT" TargetMode="External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xmlns="" id="{5DF91A4A-DB7E-4EB9-A961-5EACC6A18330}"/>
              </a:ext>
            </a:extLst>
          </p:cNvPr>
          <p:cNvSpPr txBox="1"/>
          <p:nvPr/>
        </p:nvSpPr>
        <p:spPr>
          <a:xfrm>
            <a:off x="263784" y="9512844"/>
            <a:ext cx="5226416" cy="371359"/>
          </a:xfrm>
          <a:prstGeom prst="rect">
            <a:avLst/>
          </a:prstGeom>
          <a:noFill/>
          <a:ln>
            <a:noFill/>
          </a:ln>
        </p:spPr>
        <p:txBody>
          <a:bodyPr wrap="square" lIns="123929" tIns="61964" rIns="123929" bIns="61964" rtlCol="0">
            <a:spAutoFit/>
          </a:bodyPr>
          <a:lstStyle/>
          <a:p>
            <a:endParaRPr lang="en-US" sz="1600" dirty="0">
              <a:solidFill>
                <a:schemeClr val="bg1"/>
              </a:solidFill>
              <a:latin typeface="Montserrat SemiBold" panose="00000700000000000000" pitchFamily="2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xmlns="" id="{E3BAA0D7-A957-91C0-2013-E0A1D923FCD1}"/>
              </a:ext>
            </a:extLst>
          </p:cNvPr>
          <p:cNvSpPr txBox="1"/>
          <p:nvPr/>
        </p:nvSpPr>
        <p:spPr>
          <a:xfrm>
            <a:off x="1238250" y="3118259"/>
            <a:ext cx="110490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5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 БЮРОКРАТИЧЕСКОЙ </a:t>
            </a:r>
            <a:r>
              <a:rPr lang="ru-RU" sz="5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В ОБРАЗОВАТЕЛЬНЫХ ОРГАНИЗАЦИЯХ</a:t>
            </a:r>
            <a:endParaRPr lang="ru-RU" sz="5000" b="1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xmlns="" id="{1EB1CFE5-8B57-121D-B05A-5AC185AC6D69}"/>
              </a:ext>
            </a:extLst>
          </p:cNvPr>
          <p:cNvSpPr txBox="1"/>
          <p:nvPr/>
        </p:nvSpPr>
        <p:spPr>
          <a:xfrm>
            <a:off x="9391650" y="7023100"/>
            <a:ext cx="5241666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Подготовили:</a:t>
            </a:r>
          </a:p>
          <a:p>
            <a:r>
              <a:rPr lang="ru-RU" i="1" dirty="0" smtClean="0"/>
              <a:t>Стронина В.В., заведующий сектором общего и дополнительного образования отдела образования;</a:t>
            </a:r>
          </a:p>
          <a:p>
            <a:r>
              <a:rPr lang="ru-RU" i="1" dirty="0" err="1" smtClean="0"/>
              <a:t>Чивиль</a:t>
            </a:r>
            <a:r>
              <a:rPr lang="ru-RU" i="1" dirty="0" smtClean="0"/>
              <a:t> М.В., главный специалист сектора общего и дополнительного образования отдела образования</a:t>
            </a:r>
            <a:endParaRPr lang="ru-RU" i="1" dirty="0"/>
          </a:p>
        </p:txBody>
      </p:sp>
      <p:sp>
        <p:nvSpPr>
          <p:cNvPr id="2" name="Прямоугольник 1"/>
          <p:cNvSpPr/>
          <p:nvPr/>
        </p:nvSpPr>
        <p:spPr>
          <a:xfrm>
            <a:off x="1543050" y="469900"/>
            <a:ext cx="10986028" cy="1202499"/>
          </a:xfrm>
          <a:prstGeom prst="rect">
            <a:avLst/>
          </a:prstGeom>
          <a:ln>
            <a:solidFill>
              <a:schemeClr val="bg1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Отдел образования администрации </a:t>
            </a:r>
            <a:r>
              <a:rPr lang="ru-RU" sz="44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Печенгского</a:t>
            </a:r>
            <a:r>
              <a:rPr lang="ru-RU" sz="4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муниципального округа</a:t>
            </a:r>
            <a:endParaRPr lang="ru-RU" sz="4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Picture 2" descr="Picture background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2994031" y="241300"/>
            <a:ext cx="1639285" cy="2030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xmlns="" id="{1EB1CFE5-8B57-121D-B05A-5AC185AC6D69}"/>
              </a:ext>
            </a:extLst>
          </p:cNvPr>
          <p:cNvSpPr txBox="1"/>
          <p:nvPr/>
        </p:nvSpPr>
        <p:spPr>
          <a:xfrm>
            <a:off x="6038850" y="9329191"/>
            <a:ext cx="2286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2025 год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168523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with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/>
          <p:nvPr/>
        </p:nvSpPr>
        <p:spPr>
          <a:xfrm>
            <a:off x="2762250" y="2984500"/>
            <a:ext cx="10058400" cy="1626727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 algn="ctr">
              <a:spcBef>
                <a:spcPts val="105"/>
              </a:spcBef>
            </a:pPr>
            <a:r>
              <a:rPr sz="2600" dirty="0">
                <a:latin typeface="Arial Black" panose="020B0A04020102020204" pitchFamily="34" charset="0"/>
                <a:cs typeface="Calibri"/>
              </a:rPr>
              <a:t>Поручение</a:t>
            </a:r>
            <a:r>
              <a:rPr sz="2600" spc="-80" dirty="0">
                <a:latin typeface="Arial Black" panose="020B0A04020102020204" pitchFamily="34" charset="0"/>
                <a:cs typeface="Calibri"/>
              </a:rPr>
              <a:t> </a:t>
            </a:r>
            <a:r>
              <a:rPr sz="2600" dirty="0" err="1">
                <a:latin typeface="Arial Black" panose="020B0A04020102020204" pitchFamily="34" charset="0"/>
                <a:cs typeface="Calibri"/>
              </a:rPr>
              <a:t>Президента</a:t>
            </a:r>
            <a:r>
              <a:rPr sz="2600" spc="-70" dirty="0">
                <a:latin typeface="Arial Black" panose="020B0A04020102020204" pitchFamily="34" charset="0"/>
                <a:cs typeface="Calibri"/>
              </a:rPr>
              <a:t> </a:t>
            </a:r>
            <a:r>
              <a:rPr lang="ru-RU" sz="2600" spc="-10" dirty="0">
                <a:latin typeface="Arial Black" panose="020B0A04020102020204" pitchFamily="34" charset="0"/>
                <a:cs typeface="Calibri"/>
              </a:rPr>
              <a:t>РФ </a:t>
            </a:r>
            <a:r>
              <a:rPr lang="ru-RU" sz="2600" dirty="0">
                <a:latin typeface="Arial Black" panose="020B0A04020102020204" pitchFamily="34" charset="0"/>
                <a:cs typeface="Calibri"/>
              </a:rPr>
              <a:t>В.В.</a:t>
            </a:r>
            <a:r>
              <a:rPr lang="ru-RU" sz="2600" spc="-75" dirty="0">
                <a:latin typeface="Arial Black" panose="020B0A04020102020204" pitchFamily="34" charset="0"/>
                <a:cs typeface="Calibri"/>
              </a:rPr>
              <a:t> </a:t>
            </a:r>
            <a:r>
              <a:rPr lang="ru-RU" sz="2600" dirty="0">
                <a:latin typeface="Arial Black" panose="020B0A04020102020204" pitchFamily="34" charset="0"/>
                <a:cs typeface="Calibri"/>
              </a:rPr>
              <a:t>Путина по</a:t>
            </a:r>
            <a:r>
              <a:rPr lang="ru-RU" sz="2600" spc="-70" dirty="0">
                <a:latin typeface="Arial Black" panose="020B0A04020102020204" pitchFamily="34" charset="0"/>
                <a:cs typeface="Calibri"/>
              </a:rPr>
              <a:t> </a:t>
            </a:r>
            <a:r>
              <a:rPr lang="ru-RU" sz="2600" spc="-1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итогам</a:t>
            </a:r>
            <a:r>
              <a:rPr lang="ru-RU" sz="2600" spc="-55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spc="-1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заседания</a:t>
            </a:r>
            <a:r>
              <a:rPr lang="ru-RU" sz="2600" spc="-75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spc="-1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Совета</a:t>
            </a:r>
            <a:r>
              <a:rPr lang="ru-RU" sz="2600" spc="-8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при</a:t>
            </a:r>
            <a:r>
              <a:rPr lang="ru-RU" sz="2600" spc="-55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spc="-2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Президенте</a:t>
            </a:r>
            <a:r>
              <a:rPr lang="ru-RU" sz="2600" spc="-7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по</a:t>
            </a:r>
            <a:r>
              <a:rPr lang="ru-RU" sz="2600" spc="-5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spc="-1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науке </a:t>
            </a:r>
            <a:r>
              <a:rPr lang="ru-RU" sz="260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и</a:t>
            </a:r>
            <a:r>
              <a:rPr lang="ru-RU" sz="2600" spc="-4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spc="-10" dirty="0" smtClean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образованию от </a:t>
            </a:r>
            <a:r>
              <a:rPr lang="ru-RU" sz="2600" dirty="0" smtClean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6</a:t>
            </a:r>
            <a:r>
              <a:rPr lang="ru-RU" sz="2600" spc="-25" dirty="0" smtClean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февраля</a:t>
            </a:r>
            <a:r>
              <a:rPr lang="ru-RU" sz="2600" spc="-5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2025</a:t>
            </a:r>
            <a:r>
              <a:rPr lang="ru-RU" sz="2600" spc="-15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 </a:t>
            </a:r>
            <a:r>
              <a:rPr lang="ru-RU" sz="2600" spc="-370" dirty="0">
                <a:solidFill>
                  <a:srgbClr val="010C21"/>
                </a:solidFill>
                <a:latin typeface="Arial Black" panose="020B0A04020102020204" pitchFamily="34" charset="0"/>
                <a:cs typeface="Microsoft Sans Serif"/>
              </a:rPr>
              <a:t>г.</a:t>
            </a:r>
            <a:endParaRPr lang="ru-RU" sz="2600" dirty="0">
              <a:latin typeface="Arial Black" panose="020B0A04020102020204" pitchFamily="34" charset="0"/>
              <a:cs typeface="Microsoft Sans Serif"/>
            </a:endParaRPr>
          </a:p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lang="ru-RU" sz="2600" spc="-85" dirty="0">
                <a:latin typeface="Calibri"/>
                <a:cs typeface="Calibri"/>
              </a:rPr>
              <a:t> </a:t>
            </a:r>
            <a:endParaRPr sz="2600" dirty="0">
              <a:latin typeface="Calibri"/>
              <a:cs typeface="Calibri"/>
            </a:endParaRPr>
          </a:p>
        </p:txBody>
      </p: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82013" y="469900"/>
            <a:ext cx="12218874" cy="18594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</a:t>
            </a:r>
            <a:r>
              <a:rPr lang="ru-RU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</a:t>
            </a:r>
            <a:r>
              <a:rPr sz="4000" spc="-8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4000" spc="-4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БЮРОКРАТИЧЕСКОЙ </a:t>
            </a:r>
            <a:r>
              <a:rPr sz="4000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lang="ru-RU" sz="4000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4000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ВСЕХ УРОВНЯХ ОБРАЗОВАНИЯ – </a:t>
            </a:r>
            <a:br>
              <a:rPr lang="ru-RU" sz="4000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ПРИОРИТЕТНОЕ НАПРАВЛЕНИЕ</a:t>
            </a:r>
            <a:endParaRPr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3981450" y="4628409"/>
            <a:ext cx="7646874" cy="4891083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sz="2400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Пр-</a:t>
            </a: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685,</a:t>
            </a:r>
            <a:r>
              <a:rPr sz="2400" spc="-3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п.9</a:t>
            </a:r>
            <a:r>
              <a:rPr sz="2400" spc="-20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sz="2400" spc="-25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г)</a:t>
            </a:r>
            <a:endParaRPr lang="ru-RU" sz="2400" spc="-25" dirty="0">
              <a:solidFill>
                <a:srgbClr val="FF000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Рекомендовать высшим должностным лицам субъектов Российской Федерации реализовать комплекс дополнительных мер по выполнению требований законодательства об образовании в части, касающейся снижения бюрократической нагрузки на педагогических работников.</a:t>
            </a:r>
          </a:p>
          <a:p>
            <a:pPr marL="63500" algn="just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0" algn="just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Ответственные: высшие должностные лица субъектов Российской Федерации</a:t>
            </a: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endParaRPr lang="ru-RU" sz="2400" dirty="0">
              <a:solidFill>
                <a:schemeClr val="tx2">
                  <a:lumMod val="75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r>
              <a:rPr lang="ru-RU" sz="2400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Срок исполнения: </a:t>
            </a:r>
            <a:r>
              <a:rPr lang="ru-RU" sz="2400" b="1" dirty="0">
                <a:solidFill>
                  <a:schemeClr val="tx2">
                    <a:lumMod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до 1 сентября 2025 г.</a:t>
            </a:r>
          </a:p>
          <a:p>
            <a:pPr marL="63500">
              <a:lnSpc>
                <a:spcPct val="100000"/>
              </a:lnSpc>
              <a:spcBef>
                <a:spcPts val="100"/>
              </a:spcBef>
            </a:pPr>
            <a:endParaRPr sz="2400" dirty="0">
              <a:latin typeface="Microsoft Sans Serif"/>
              <a:cs typeface="Microsoft Sans Serif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 txBox="1">
            <a:spLocks noGrp="1"/>
          </p:cNvSpPr>
          <p:nvPr>
            <p:ph type="sldNum" sz="quarter" idx="12"/>
          </p:nvPr>
        </p:nvSpPr>
        <p:spPr>
          <a:xfrm>
            <a:off x="15238297" y="14842165"/>
            <a:ext cx="2019404" cy="384721"/>
          </a:xfrm>
          <a:prstGeom prst="rect">
            <a:avLst/>
          </a:prstGeom>
        </p:spPr>
        <p:txBody>
          <a:bodyPr vert="horz" wrap="square" lIns="0" tIns="0" rIns="0" bIns="0" rtlCol="0" anchor="ctr">
            <a:spAutoFit/>
          </a:bodyPr>
          <a:lstStyle/>
          <a:p>
            <a:pPr marL="47267">
              <a:lnSpc>
                <a:spcPts val="2953"/>
              </a:lnSpc>
            </a:pPr>
            <a:fld id="{81D60167-4931-47E6-BA6A-407CBD079E47}" type="slidenum">
              <a:rPr spc="-62" dirty="0"/>
              <a:pPr marL="47267">
                <a:lnSpc>
                  <a:spcPts val="2953"/>
                </a:lnSpc>
              </a:pPr>
              <a:t>3</a:t>
            </a:fld>
            <a:endParaRPr spc="-62" dirty="0"/>
          </a:p>
        </p:txBody>
      </p:sp>
      <p:sp>
        <p:nvSpPr>
          <p:cNvPr id="6" name="object 6"/>
          <p:cNvSpPr txBox="1"/>
          <p:nvPr/>
        </p:nvSpPr>
        <p:spPr>
          <a:xfrm>
            <a:off x="622002" y="2743704"/>
            <a:ext cx="5954957" cy="1075407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44117" rIns="0" bIns="0" rtlCol="0">
            <a:spAutoFit/>
          </a:bodyPr>
          <a:lstStyle/>
          <a:p>
            <a:pPr marL="642828" marR="712942" indent="575867">
              <a:spcBef>
                <a:spcPts val="347"/>
              </a:spcBef>
            </a:pP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Приказ</a:t>
            </a:r>
            <a:r>
              <a:rPr sz="2233" b="1" spc="-37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№</a:t>
            </a:r>
            <a:r>
              <a:rPr sz="2233" b="1" spc="-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779</a:t>
            </a:r>
            <a:r>
              <a:rPr sz="2233" b="1" spc="-1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от</a:t>
            </a:r>
            <a:r>
              <a:rPr sz="2233" b="1" spc="-1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spc="-12" dirty="0">
                <a:solidFill>
                  <a:srgbClr val="FFFFFF"/>
                </a:solidFill>
                <a:latin typeface="Calibri"/>
                <a:cs typeface="Calibri"/>
              </a:rPr>
              <a:t>06.11.2024 </a:t>
            </a: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Минпросвещения</a:t>
            </a:r>
            <a:r>
              <a:rPr sz="2233" b="1" spc="42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России</a:t>
            </a:r>
            <a:r>
              <a:rPr sz="2233" b="1" spc="403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dirty="0">
                <a:solidFill>
                  <a:srgbClr val="FFFFFF"/>
                </a:solidFill>
                <a:latin typeface="Calibri"/>
                <a:cs typeface="Calibri"/>
              </a:rPr>
              <a:t>о</a:t>
            </a:r>
            <a:r>
              <a:rPr sz="2233" b="1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233" b="1" spc="-12" dirty="0">
                <a:solidFill>
                  <a:srgbClr val="FFFFFF"/>
                </a:solidFill>
                <a:latin typeface="Calibri"/>
                <a:cs typeface="Calibri"/>
              </a:rPr>
              <a:t>перечне</a:t>
            </a:r>
            <a:endParaRPr sz="2233" dirty="0">
              <a:latin typeface="Calibri"/>
              <a:cs typeface="Calibri"/>
            </a:endParaRPr>
          </a:p>
          <a:p>
            <a:pPr marL="1543263"/>
            <a:r>
              <a:rPr sz="2233" b="1" spc="-12" dirty="0">
                <a:solidFill>
                  <a:srgbClr val="FFFFFF"/>
                </a:solidFill>
                <a:latin typeface="Calibri"/>
                <a:cs typeface="Calibri"/>
              </a:rPr>
              <a:t>документов педагогов</a:t>
            </a:r>
            <a:endParaRPr sz="2233" dirty="0">
              <a:latin typeface="Calibri"/>
              <a:cs typeface="Calibri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7203257" y="2709350"/>
            <a:ext cx="6266136" cy="1188270"/>
          </a:xfrm>
          <a:prstGeom prst="rect">
            <a:avLst/>
          </a:prstGeom>
          <a:solidFill>
            <a:srgbClr val="2E5496"/>
          </a:solidFill>
        </p:spPr>
        <p:txBody>
          <a:bodyPr vert="horz" wrap="square" lIns="0" tIns="42541" rIns="0" bIns="0" rtlCol="0">
            <a:spAutoFit/>
          </a:bodyPr>
          <a:lstStyle/>
          <a:p>
            <a:pPr marL="468730" marR="454550" algn="ctr">
              <a:spcBef>
                <a:spcPts val="335"/>
              </a:spcBef>
            </a:pP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Разъяснения</a:t>
            </a:r>
            <a:r>
              <a:rPr sz="2481" b="1" spc="-99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Минпросвещения</a:t>
            </a:r>
            <a:r>
              <a:rPr sz="2481" b="1" spc="-11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spc="-12" dirty="0">
                <a:solidFill>
                  <a:srgbClr val="FFFFFF"/>
                </a:solidFill>
                <a:latin typeface="Calibri"/>
                <a:cs typeface="Calibri"/>
              </a:rPr>
              <a:t>России положений</a:t>
            </a:r>
            <a:r>
              <a:rPr sz="2481" b="1" spc="-6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приказа</a:t>
            </a:r>
            <a:r>
              <a:rPr sz="2481" b="1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№</a:t>
            </a:r>
            <a:r>
              <a:rPr sz="2481" b="1" spc="-1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spc="-31" dirty="0">
                <a:solidFill>
                  <a:srgbClr val="FFFFFF"/>
                </a:solidFill>
                <a:latin typeface="Calibri"/>
                <a:cs typeface="Calibri"/>
              </a:rPr>
              <a:t>779</a:t>
            </a:r>
            <a:endParaRPr sz="2481" dirty="0">
              <a:latin typeface="Calibri"/>
              <a:cs typeface="Calibri"/>
            </a:endParaRPr>
          </a:p>
          <a:p>
            <a:pPr marL="3151" algn="ctr">
              <a:spcBef>
                <a:spcPts val="6"/>
              </a:spcBef>
            </a:pP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в</a:t>
            </a:r>
            <a:r>
              <a:rPr sz="2481" b="1" spc="-6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части</a:t>
            </a:r>
            <a:r>
              <a:rPr sz="2481" b="1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реализации</a:t>
            </a:r>
            <a:r>
              <a:rPr sz="2481" b="1" spc="-31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dirty="0">
                <a:solidFill>
                  <a:srgbClr val="FFFFFF"/>
                </a:solidFill>
                <a:latin typeface="Calibri"/>
                <a:cs typeface="Calibri"/>
              </a:rPr>
              <a:t>ООП</a:t>
            </a:r>
            <a:r>
              <a:rPr sz="2481" b="1" spc="-12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2481" b="1" spc="-31" dirty="0">
                <a:solidFill>
                  <a:srgbClr val="FFFFFF"/>
                </a:solidFill>
                <a:latin typeface="Calibri"/>
                <a:cs typeface="Calibri"/>
              </a:rPr>
              <a:t>ДОО</a:t>
            </a:r>
            <a:endParaRPr sz="2481" dirty="0">
              <a:latin typeface="Calibri"/>
              <a:cs typeface="Calibri"/>
            </a:endParaRPr>
          </a:p>
        </p:txBody>
      </p:sp>
      <p:sp>
        <p:nvSpPr>
          <p:cNvPr id="11" name="object 11"/>
          <p:cNvSpPr/>
          <p:nvPr/>
        </p:nvSpPr>
        <p:spPr>
          <a:xfrm>
            <a:off x="1029821" y="2183428"/>
            <a:ext cx="12321931" cy="0"/>
          </a:xfrm>
          <a:custGeom>
            <a:avLst/>
            <a:gdLst/>
            <a:ahLst/>
            <a:cxnLst/>
            <a:rect l="l" t="t" r="r" b="b"/>
            <a:pathLst>
              <a:path w="9932035">
                <a:moveTo>
                  <a:pt x="0" y="0"/>
                </a:moveTo>
                <a:lnTo>
                  <a:pt x="9931654" y="0"/>
                </a:lnTo>
              </a:path>
            </a:pathLst>
          </a:custGeom>
          <a:ln w="57912">
            <a:solidFill>
              <a:srgbClr val="FF000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2" name="object 12"/>
          <p:cNvSpPr/>
          <p:nvPr/>
        </p:nvSpPr>
        <p:spPr>
          <a:xfrm>
            <a:off x="10354815" y="2277964"/>
            <a:ext cx="283607" cy="434864"/>
          </a:xfrm>
          <a:custGeom>
            <a:avLst/>
            <a:gdLst/>
            <a:ahLst/>
            <a:cxnLst/>
            <a:rect l="l" t="t" r="r" b="b"/>
            <a:pathLst>
              <a:path w="228600" h="350519">
                <a:moveTo>
                  <a:pt x="171450" y="0"/>
                </a:moveTo>
                <a:lnTo>
                  <a:pt x="57150" y="0"/>
                </a:lnTo>
                <a:lnTo>
                  <a:pt x="57150" y="236220"/>
                </a:lnTo>
                <a:lnTo>
                  <a:pt x="0" y="236220"/>
                </a:lnTo>
                <a:lnTo>
                  <a:pt x="114300" y="350520"/>
                </a:lnTo>
                <a:lnTo>
                  <a:pt x="228600" y="236220"/>
                </a:lnTo>
                <a:lnTo>
                  <a:pt x="171450" y="236220"/>
                </a:lnTo>
                <a:lnTo>
                  <a:pt x="171450" y="0"/>
                </a:lnTo>
                <a:close/>
              </a:path>
            </a:pathLst>
          </a:custGeom>
          <a:solidFill>
            <a:srgbClr val="4471C4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3" name="object 13"/>
          <p:cNvSpPr/>
          <p:nvPr/>
        </p:nvSpPr>
        <p:spPr>
          <a:xfrm>
            <a:off x="10354815" y="2277964"/>
            <a:ext cx="283607" cy="434864"/>
          </a:xfrm>
          <a:custGeom>
            <a:avLst/>
            <a:gdLst/>
            <a:ahLst/>
            <a:cxnLst/>
            <a:rect l="l" t="t" r="r" b="b"/>
            <a:pathLst>
              <a:path w="228600" h="350519">
                <a:moveTo>
                  <a:pt x="0" y="236220"/>
                </a:moveTo>
                <a:lnTo>
                  <a:pt x="57150" y="236220"/>
                </a:lnTo>
                <a:lnTo>
                  <a:pt x="57150" y="0"/>
                </a:lnTo>
                <a:lnTo>
                  <a:pt x="171450" y="0"/>
                </a:lnTo>
                <a:lnTo>
                  <a:pt x="171450" y="236220"/>
                </a:lnTo>
                <a:lnTo>
                  <a:pt x="228600" y="236220"/>
                </a:lnTo>
                <a:lnTo>
                  <a:pt x="114300" y="350520"/>
                </a:lnTo>
                <a:lnTo>
                  <a:pt x="0" y="236220"/>
                </a:lnTo>
                <a:close/>
              </a:path>
            </a:pathLst>
          </a:custGeom>
          <a:ln w="12192">
            <a:solidFill>
              <a:srgbClr val="2E528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14" name="object 14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659802" y="2264729"/>
            <a:ext cx="325201" cy="461334"/>
          </a:xfrm>
          <a:prstGeom prst="rect">
            <a:avLst/>
          </a:prstGeom>
        </p:spPr>
      </p:pic>
      <p:pic>
        <p:nvPicPr>
          <p:cNvPr id="15" name="object 15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1461239" y="3913806"/>
            <a:ext cx="4560399" cy="5166694"/>
          </a:xfrm>
          <a:prstGeom prst="rect">
            <a:avLst/>
          </a:prstGeom>
        </p:spPr>
      </p:pic>
      <p:pic>
        <p:nvPicPr>
          <p:cNvPr id="16" name="object 16"/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8938670" y="4276447"/>
            <a:ext cx="3838146" cy="4914468"/>
          </a:xfrm>
          <a:prstGeom prst="rect">
            <a:avLst/>
          </a:prstGeom>
        </p:spPr>
      </p:pic>
      <p:sp>
        <p:nvSpPr>
          <p:cNvPr id="18" name="object 5"/>
          <p:cNvSpPr txBox="1">
            <a:spLocks/>
          </p:cNvSpPr>
          <p:nvPr/>
        </p:nvSpPr>
        <p:spPr>
          <a:xfrm>
            <a:off x="1042147" y="229522"/>
            <a:ext cx="12007103" cy="1859483"/>
          </a:xfrm>
          <a:prstGeom prst="rect">
            <a:avLst/>
          </a:prstGeom>
        </p:spPr>
        <p:txBody>
          <a:bodyPr vert="horz" wrap="square" lIns="0" tIns="12700" rIns="0" bIns="0" rtlCol="0" anchor="b">
            <a:spAutoFit/>
          </a:bodyPr>
          <a:lstStyle>
            <a:lvl1pPr algn="l" defTabSz="1425824" rtl="0" eaLnBrk="1" latinLnBrk="0" hangingPunct="1">
              <a:lnSpc>
                <a:spcPct val="85000"/>
              </a:lnSpc>
              <a:spcBef>
                <a:spcPct val="0"/>
              </a:spcBef>
              <a:buNone/>
              <a:defRPr sz="7485" kern="1200" spc="-78" baseline="0">
                <a:solidFill>
                  <a:schemeClr val="tx1">
                    <a:lumMod val="75000"/>
                    <a:lumOff val="25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pPr marL="12700" algn="ctr">
              <a:lnSpc>
                <a:spcPct val="100000"/>
              </a:lnSpc>
              <a:spcBef>
                <a:spcPts val="100"/>
              </a:spcBef>
            </a:pP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СНИЖЕНИЕ</a:t>
            </a:r>
            <a:r>
              <a:rPr lang="ru-RU" sz="4000" spc="-8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spc="-4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БЮРОКРАТИЧЕСКОЙ </a:t>
            </a:r>
            <a:r>
              <a:rPr lang="ru-RU" sz="4000" spc="-1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br>
              <a:rPr lang="ru-RU" sz="4000" spc="-1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spc="-1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НА ВСЕХ УРОВНЯХ ОБРАЗОВАНИЯ – </a:t>
            </a:r>
            <a:br>
              <a:rPr lang="ru-RU" sz="4000" spc="-1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400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ПРИОРИТЕТНОЕ НАПРАВЛЕНИЕ</a:t>
            </a:r>
            <a:endParaRPr lang="ru-RU" sz="4000" dirty="0">
              <a:solidFill>
                <a:schemeClr val="tx2">
                  <a:lumMod val="7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65420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695450" y="165100"/>
            <a:ext cx="12572999" cy="3193566"/>
          </a:xfrm>
          <a:prstGeom prst="rect">
            <a:avLst/>
          </a:prstGeom>
        </p:spPr>
        <p:txBody>
          <a:bodyPr vert="horz" wrap="square" lIns="0" tIns="193166" rIns="0" bIns="0" rtlCol="0">
            <a:spAutoFit/>
          </a:bodyPr>
          <a:lstStyle/>
          <a:p>
            <a:pPr marL="104775" algn="ctr">
              <a:lnSpc>
                <a:spcPct val="100000"/>
              </a:lnSpc>
              <a:spcBef>
                <a:spcPts val="100"/>
              </a:spcBef>
            </a:pP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r>
              <a:rPr lang="ru-RU" sz="4000" b="1" spc="-3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мероприятий</a:t>
            </a:r>
            <a:r>
              <a:rPr lang="ru-RU" sz="4000" b="1" spc="-5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lang="ru-RU" sz="4000" b="1" spc="-4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ОО</a:t>
            </a:r>
            <a:r>
              <a:rPr lang="ru-RU" sz="4000" b="1" spc="-6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lang="ru-RU" sz="4000" b="1" spc="-3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снижению</a:t>
            </a:r>
            <a:r>
              <a:rPr lang="ru-RU" sz="4000" b="1" spc="-6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документационной</a:t>
            </a:r>
            <a:r>
              <a:rPr lang="ru-RU" sz="4000" b="1" spc="-3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 педагогических</a:t>
            </a:r>
            <a:r>
              <a:rPr lang="ru-RU" sz="4000" b="1" spc="-25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000" b="1" spc="-1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lang="ru-RU" sz="8000" dirty="0">
                <a:latin typeface="Arial"/>
                <a:cs typeface="Arial"/>
              </a:rPr>
              <a:t/>
            </a:r>
            <a:br>
              <a:rPr lang="ru-RU" sz="8000" dirty="0">
                <a:latin typeface="Arial"/>
                <a:cs typeface="Arial"/>
              </a:rPr>
            </a:br>
            <a:endParaRPr spc="-10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476250" y="3060700"/>
            <a:ext cx="13868401" cy="65633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213995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prstClr val="black"/>
              </a:buClr>
              <a:buSzPct val="95454"/>
              <a:tabLst>
                <a:tab pos="266065" algn="l"/>
                <a:tab pos="2207260" algn="l"/>
                <a:tab pos="4652010" algn="l"/>
                <a:tab pos="5899785" algn="l"/>
                <a:tab pos="6644005" algn="l"/>
                <a:tab pos="8061325" algn="l"/>
              </a:tabLst>
              <a:defRPr/>
            </a:pPr>
            <a:r>
              <a:rPr kumimoji="0" lang="ru-RU" sz="3200" b="1" i="0" u="none" strike="noStrike" kern="1200" cap="all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руководителям</a:t>
            </a:r>
            <a:r>
              <a:rPr kumimoji="0" lang="ru-RU" sz="3200" b="1" i="0" u="none" strike="noStrike" kern="1200" cap="all" spc="-5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 </a:t>
            </a:r>
            <a:r>
              <a:rPr kumimoji="0" lang="ru-RU" sz="3200" b="1" i="0" u="none" strike="noStrike" kern="1200" cap="all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образовательных</a:t>
            </a:r>
            <a:r>
              <a:rPr kumimoji="0" lang="ru-RU" sz="3200" b="1" i="0" u="none" strike="noStrike" kern="1200" cap="all" spc="-55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 </a:t>
            </a:r>
            <a:r>
              <a:rPr kumimoji="0" lang="ru-RU" sz="3200" b="1" i="0" u="none" strike="noStrike" kern="1200" cap="all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организаций </a:t>
            </a:r>
          </a:p>
          <a:p>
            <a:pPr marL="12700" marR="213995" lvl="0" algn="l" defTabSz="914400" rtl="0" eaLnBrk="1" fontAlgn="auto" latinLnBrk="0" hangingPunct="1">
              <a:lnSpc>
                <a:spcPct val="100000"/>
              </a:lnSpc>
              <a:spcAft>
                <a:spcPts val="0"/>
              </a:spcAft>
              <a:buClr>
                <a:prstClr val="black"/>
              </a:buClr>
              <a:buSzPct val="95454"/>
              <a:tabLst>
                <a:tab pos="266065" algn="l"/>
                <a:tab pos="2207260" algn="l"/>
                <a:tab pos="4652010" algn="l"/>
                <a:tab pos="5899785" algn="l"/>
                <a:tab pos="6644005" algn="l"/>
                <a:tab pos="8061325" algn="l"/>
              </a:tabLst>
              <a:defRPr/>
            </a:pPr>
            <a:r>
              <a:rPr kumimoji="0" lang="ru-RU" sz="2000" b="1" i="0" u="none" strike="noStrike" kern="1200" cap="all" spc="-1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(Приказ отдела образования администрации</a:t>
            </a:r>
            <a:r>
              <a:rPr kumimoji="0" lang="ru-RU" sz="2000" b="1" i="0" u="none" strike="noStrike" kern="1200" cap="all" spc="-1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 </a:t>
            </a:r>
            <a:r>
              <a:rPr kumimoji="0" lang="ru-RU" sz="2000" b="1" i="0" u="none" strike="noStrike" kern="1200" cap="all" spc="-10" normalizeH="0" noProof="0" dirty="0" err="1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Печенгского</a:t>
            </a:r>
            <a:r>
              <a:rPr kumimoji="0" lang="ru-RU" sz="2000" b="1" i="0" u="none" strike="noStrike" kern="1200" cap="all" spc="-10" normalizeH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w Cen MT" panose="020B0602020104020603"/>
              </a:rPr>
              <a:t> муниципального округа от 03.10.2025 № 613)</a:t>
            </a:r>
            <a:endParaRPr kumimoji="0" lang="en-US" sz="2000" b="0" i="0" u="none" strike="noStrike" kern="1200" cap="all" spc="-10" normalizeH="0" baseline="0" noProof="0" dirty="0" smtClean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213995" lvl="0" indent="-457200" algn="just" defTabSz="914400" rtl="0" eaLnBrk="1" fontAlgn="auto" latinLnBrk="0" hangingPunct="1">
              <a:lnSpc>
                <a:spcPct val="100000"/>
              </a:lnSpc>
              <a:spcBef>
                <a:spcPts val="2065"/>
              </a:spcBef>
              <a:spcAft>
                <a:spcPts val="600"/>
              </a:spcAft>
              <a:buClr>
                <a:prstClr val="black"/>
              </a:buClr>
              <a:buSzPct val="95454"/>
              <a:buFont typeface="Arial" panose="020B0604020202020204" pitchFamily="34" charset="0"/>
              <a:buChar char="•"/>
              <a:tabLst>
                <a:tab pos="266065" algn="l"/>
                <a:tab pos="2207260" algn="l"/>
                <a:tab pos="4652010" algn="l"/>
                <a:tab pos="5899785" algn="l"/>
                <a:tab pos="6644005" algn="l"/>
                <a:tab pos="8061325" algn="l"/>
              </a:tabLst>
              <a:defRPr/>
            </a:pP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Проведение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педагогического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совета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вопросу</a:t>
            </a:r>
            <a:r>
              <a:rPr lang="en-US" sz="2500" kern="1200" cap="al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снижения </a:t>
            </a:r>
            <a:r>
              <a:rPr kumimoji="0" lang="ru-RU" sz="2500" b="0" i="0" u="none" strike="noStrike" kern="1200" cap="all" spc="-3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документационной</a:t>
            </a:r>
            <a:r>
              <a:rPr kumimoji="0" lang="ru-RU" sz="2500" b="0" i="0" u="none" strike="noStrike" kern="1200" cap="all" spc="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нагрузки</a:t>
            </a:r>
            <a:r>
              <a:rPr kumimoji="0" lang="ru-RU" sz="2500" b="0" i="0" u="none" strike="noStrike" kern="1200" cap="all" spc="3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4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педагогических</a:t>
            </a:r>
            <a:r>
              <a:rPr kumimoji="0" lang="ru-RU" sz="2500" b="0" i="0" u="none" strike="noStrike" kern="1200" cap="all" spc="-10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работников</a:t>
            </a:r>
            <a:r>
              <a:rPr kumimoji="0" lang="ru-RU" sz="2500" b="0" i="0" u="none" strike="noStrike" kern="1200" cap="all" spc="-3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ОО.</a:t>
            </a:r>
            <a:endParaRPr kumimoji="0" lang="ru-RU" sz="2500" b="0" i="0" u="none" strike="noStrike" kern="1200" cap="all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ct val="95454"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Анализ</a:t>
            </a:r>
            <a:r>
              <a:rPr kumimoji="0" lang="ru-RU" sz="2500" b="0" i="0" u="none" strike="noStrike" kern="1200" cap="all" spc="1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4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нормативно-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правовых</a:t>
            </a:r>
            <a:r>
              <a:rPr kumimoji="0" lang="ru-RU" sz="2500" b="0" i="0" u="none" strike="noStrike" kern="1200" cap="all" spc="19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актов,</a:t>
            </a:r>
            <a:r>
              <a:rPr kumimoji="0" lang="ru-RU" sz="2500" b="0" i="0" u="none" strike="noStrike" kern="1200" cap="all" spc="18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связанных</a:t>
            </a:r>
            <a:r>
              <a:rPr kumimoji="0" lang="ru-RU" sz="2500" b="0" i="0" u="none" strike="noStrike" kern="1200" cap="all" spc="15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sz="2500" b="0" i="0" u="none" strike="noStrike" kern="1200" cap="all" spc="17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трудовой</a:t>
            </a:r>
            <a:r>
              <a:rPr kumimoji="0" lang="ru-RU" sz="2500" b="0" i="0" u="none" strike="noStrike" kern="1200" cap="all" spc="16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деятельностью </a:t>
            </a:r>
            <a:r>
              <a:rPr kumimoji="0" lang="ru-RU" sz="2500" b="0" i="0" u="none" strike="noStrike" kern="1200" cap="all" spc="-2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kumimoji="0" lang="ru-RU" sz="2500" b="0" i="0" u="none" strike="noStrike" kern="1200" cap="all" spc="-2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их</a:t>
            </a:r>
            <a:r>
              <a:rPr kumimoji="0" lang="ru-RU" sz="2500" b="0" i="0" u="none" strike="noStrike" kern="1200" cap="all" spc="-3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актуализация.</a:t>
            </a:r>
            <a:endParaRPr kumimoji="0" lang="ru-RU" sz="2500" b="0" i="0" u="none" strike="noStrike" kern="1200" cap="all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900" marR="0" lvl="0" indent="-457200" algn="just" defTabSz="914400" rtl="0" eaLnBrk="1" fontAlgn="auto" latinLnBrk="0" hangingPunct="1">
              <a:lnSpc>
                <a:spcPct val="100000"/>
              </a:lnSpc>
              <a:spcBef>
                <a:spcPts val="600"/>
              </a:spcBef>
              <a:spcAft>
                <a:spcPts val="600"/>
              </a:spcAft>
              <a:buClr>
                <a:prstClr val="black"/>
              </a:buClr>
              <a:buSzPct val="95454"/>
              <a:buFont typeface="Arial" panose="020B0604020202020204" pitchFamily="34" charset="0"/>
              <a:buChar char="•"/>
              <a:tabLst>
                <a:tab pos="266065" algn="l"/>
                <a:tab pos="2100580" algn="l"/>
                <a:tab pos="2390140" algn="l"/>
                <a:tab pos="4267835" algn="l"/>
                <a:tab pos="5410835" algn="l"/>
                <a:tab pos="6920230" algn="l"/>
              </a:tabLst>
              <a:defRPr/>
            </a:pP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5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упорядочение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внутренних</a:t>
            </a:r>
            <a:r>
              <a:rPr lang="ru-RU" sz="2500" kern="1200" cap="all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отчётных </a:t>
            </a:r>
            <a:r>
              <a:rPr kumimoji="0" lang="ru-RU" sz="2500" b="0" i="0" u="none" strike="noStrike" kern="1200" cap="all" spc="-3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документов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kumimoji="0" lang="ru-RU" sz="2500" b="0" i="0" u="none" strike="noStrike" kern="1200" cap="all" spc="-1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мониторингов,</a:t>
            </a:r>
            <a:r>
              <a:rPr kumimoji="0" lang="ru-RU" sz="2500" b="0" i="0" u="none" strike="noStrike" kern="1200" cap="all" spc="-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требующих</a:t>
            </a:r>
            <a:r>
              <a:rPr kumimoji="0" lang="ru-RU" sz="2500" b="0" i="0" u="none" strike="noStrike" kern="1200" cap="all" spc="-6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3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привлечение</a:t>
            </a:r>
            <a:r>
              <a:rPr kumimoji="0" lang="ru-RU" sz="2500" b="0" i="0" u="none" strike="noStrike" kern="1200" cap="all" spc="-6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педагогов.</a:t>
            </a:r>
            <a:endParaRPr kumimoji="0" lang="ru-RU" sz="2500" b="0" i="0" u="none" strike="noStrike" kern="1200" cap="all" spc="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69265" marR="5080" lvl="0" indent="-457200" algn="just" defTabSz="914400" rtl="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600"/>
              </a:spcAft>
              <a:buClr>
                <a:prstClr val="black"/>
              </a:buClr>
              <a:buSzPct val="95454"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</a:t>
            </a:r>
            <a:r>
              <a:rPr kumimoji="0" lang="ru-RU" sz="2500" b="0" i="0" u="none" strike="noStrike" kern="1200" cap="all" spc="9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изменений</a:t>
            </a:r>
            <a:r>
              <a:rPr kumimoji="0" lang="ru-RU" sz="2500" b="0" i="0" u="none" strike="noStrike" kern="1200" cap="all" spc="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sz="2500" b="0" i="0" u="none" strike="noStrike" kern="1200" cap="all" spc="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должностные</a:t>
            </a:r>
            <a:r>
              <a:rPr kumimoji="0" lang="ru-RU" sz="2500" b="0" i="0" u="none" strike="noStrike" kern="1200" cap="all" spc="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инструкции</a:t>
            </a:r>
            <a:r>
              <a:rPr kumimoji="0" lang="ru-RU" sz="2500" b="0" i="0" u="none" strike="noStrike" kern="1200" cap="all" spc="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с</a:t>
            </a:r>
            <a:r>
              <a:rPr kumimoji="0" lang="ru-RU" sz="2500" b="0" i="0" u="none" strike="noStrike" kern="1200" cap="all" spc="8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учётом</a:t>
            </a:r>
            <a:r>
              <a:rPr kumimoji="0" lang="ru-RU" sz="2500" b="0" i="0" u="none" strike="noStrike" kern="1200" cap="all" spc="8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положений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Федерального</a:t>
            </a:r>
            <a:r>
              <a:rPr kumimoji="0" lang="ru-RU" sz="2500" b="0" i="0" u="none" strike="noStrike" kern="1200" cap="all" spc="22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закона</a:t>
            </a:r>
            <a:r>
              <a:rPr kumimoji="0" lang="ru-RU" sz="2500" b="0" i="0" u="none" strike="noStrike" kern="1200" cap="all" spc="22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«Об</a:t>
            </a:r>
            <a:r>
              <a:rPr kumimoji="0" lang="ru-RU" sz="2500" b="0" i="0" u="none" strike="noStrike" kern="1200" cap="all" spc="229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образовании</a:t>
            </a:r>
            <a:r>
              <a:rPr kumimoji="0" lang="ru-RU" sz="2500" b="0" i="0" u="none" strike="noStrike" kern="1200" cap="all" spc="204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в</a:t>
            </a:r>
            <a:r>
              <a:rPr kumimoji="0" lang="ru-RU" sz="2500" b="0" i="0" u="none" strike="noStrike" kern="1200" cap="all" spc="2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РФ»,</a:t>
            </a:r>
            <a:r>
              <a:rPr kumimoji="0" lang="ru-RU" sz="2500" b="0" i="0" u="none" strike="noStrike" kern="1200" cap="all" spc="2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приказов</a:t>
            </a:r>
            <a:r>
              <a:rPr kumimoji="0" lang="ru-RU" sz="2500" b="0" i="0" u="none" strike="noStrike" kern="1200" cap="all" spc="2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err="1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Минпросвещения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2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России</a:t>
            </a:r>
            <a:r>
              <a:rPr kumimoji="0" lang="ru-RU" sz="2500" b="0" i="0" u="none" strike="noStrike" kern="1200" cap="all" spc="-7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kumimoji="0" lang="ru-RU" sz="2500" b="0" i="0" u="none" strike="noStrike" kern="1200" cap="all" spc="-8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25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Минтруда</a:t>
            </a:r>
            <a:r>
              <a:rPr kumimoji="0" lang="ru-RU" sz="2500" b="0" i="0" u="none" strike="noStrike" kern="1200" cap="all" spc="-6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kumimoji="0" lang="ru-RU" sz="2500" b="0" i="0" u="none" strike="noStrike" kern="1200" cap="all" spc="-10" normalizeH="0" baseline="0" noProof="0" dirty="0" smtClean="0">
                <a:ln>
                  <a:noFill/>
                </a:ln>
                <a:solidFill>
                  <a:schemeClr val="tx2">
                    <a:lumMod val="75000"/>
                  </a:schemeClr>
                </a:solidFill>
                <a:effectLst/>
                <a:uLnTx/>
                <a:uFillTx/>
                <a:latin typeface="Times New Roman" panose="02020603050405020304" pitchFamily="18" charset="0"/>
                <a:cs typeface="Times New Roman" panose="02020603050405020304" pitchFamily="18" charset="0"/>
              </a:rPr>
              <a:t>России.</a:t>
            </a:r>
          </a:p>
          <a:p>
            <a:pPr marL="469265" marR="5080" lvl="0" indent="-457200" algn="just" defTabSz="914400" rtl="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600"/>
              </a:spcAft>
              <a:buClr>
                <a:prstClr val="black"/>
              </a:buClr>
              <a:buSzPct val="95454"/>
              <a:buFont typeface="Arial" panose="020B0604020202020204" pitchFamily="34" charset="0"/>
              <a:buChar char="•"/>
              <a:tabLst>
                <a:tab pos="266700" algn="l"/>
              </a:tabLst>
              <a:defRPr/>
            </a:pPr>
            <a:r>
              <a:rPr lang="ru-RU" sz="2500" kern="1200" cap="all" spc="-10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ВНЕСЕНИЕ ИЗМЕНЕНИЙ В ЛОКАЛЬНЫЕ АКТЫ ОО.</a:t>
            </a:r>
            <a:endParaRPr kumimoji="0" lang="ru-RU" sz="2500" b="0" i="0" u="none" strike="noStrike" kern="1200" cap="all" spc="-10" normalizeH="0" baseline="0" noProof="0" dirty="0" smtClean="0">
              <a:ln>
                <a:noFill/>
              </a:ln>
              <a:solidFill>
                <a:schemeClr val="tx2">
                  <a:lumMod val="75000"/>
                </a:schemeClr>
              </a:solidFill>
              <a:effectLst/>
              <a:uLnTx/>
              <a:uFillTx/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065" marR="5080" lvl="0" algn="just" defTabSz="914400" rtl="0" eaLnBrk="1" fontAlgn="auto" latinLnBrk="0" hangingPunct="1">
              <a:lnSpc>
                <a:spcPct val="100000"/>
              </a:lnSpc>
              <a:spcBef>
                <a:spcPts val="605"/>
              </a:spcBef>
              <a:spcAft>
                <a:spcPts val="0"/>
              </a:spcAft>
              <a:buClr>
                <a:prstClr val="black"/>
              </a:buClr>
              <a:buSzPct val="95454"/>
              <a:tabLst>
                <a:tab pos="266700" algn="l"/>
              </a:tabLst>
              <a:defRPr/>
            </a:pPr>
            <a:endParaRPr kumimoji="0" lang="ru-RU" sz="1400" b="0" i="0" u="none" strike="noStrike" kern="1200" cap="all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cs typeface="Calibri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009650" y="955586"/>
            <a:ext cx="12572999" cy="2701123"/>
          </a:xfrm>
          <a:prstGeom prst="rect">
            <a:avLst/>
          </a:prstGeom>
        </p:spPr>
        <p:txBody>
          <a:bodyPr vert="horz" wrap="square" lIns="0" tIns="193166" rIns="0" bIns="0" rtlCol="0">
            <a:spAutoFit/>
          </a:bodyPr>
          <a:lstStyle/>
          <a:p>
            <a:pPr marL="104775" algn="ctr">
              <a:lnSpc>
                <a:spcPct val="100000"/>
              </a:lnSpc>
              <a:spcBef>
                <a:spcPts val="100"/>
              </a:spcBef>
            </a:pPr>
            <a:r>
              <a:rPr lang="ru-RU" sz="44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Основные направления снижения бюрократической нагрузки</a:t>
            </a:r>
            <a:r>
              <a:rPr lang="ru-RU" sz="8000" dirty="0">
                <a:latin typeface="Arial"/>
                <a:cs typeface="Arial"/>
              </a:rPr>
              <a:t/>
            </a:r>
            <a:br>
              <a:rPr lang="ru-RU" sz="8000" dirty="0">
                <a:latin typeface="Arial"/>
                <a:cs typeface="Arial"/>
              </a:rPr>
            </a:br>
            <a:endParaRPr spc="-10" dirty="0"/>
          </a:p>
        </p:txBody>
      </p:sp>
      <p:grpSp>
        <p:nvGrpSpPr>
          <p:cNvPr id="3" name="Группа 2"/>
          <p:cNvGrpSpPr/>
          <p:nvPr/>
        </p:nvGrpSpPr>
        <p:grpSpPr>
          <a:xfrm>
            <a:off x="663388" y="3679868"/>
            <a:ext cx="13634196" cy="5666469"/>
            <a:chOff x="663388" y="3679868"/>
            <a:chExt cx="13634196" cy="5666469"/>
          </a:xfrm>
        </p:grpSpPr>
        <p:sp>
          <p:nvSpPr>
            <p:cNvPr id="2" name="Прямоугольник 1"/>
            <p:cNvSpPr/>
            <p:nvPr/>
          </p:nvSpPr>
          <p:spPr>
            <a:xfrm>
              <a:off x="663388" y="3682181"/>
              <a:ext cx="4191000" cy="247563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500" i="1" u="sng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Автоматизация процессов:</a:t>
              </a:r>
            </a:p>
            <a:p>
              <a:pPr algn="ctr"/>
              <a:r>
                <a:rPr lang="ru-RU" sz="20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электронный журнал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автоматизировать учет и сократить объем бумажной документации</a:t>
              </a:r>
            </a:p>
            <a:p>
              <a:pPr algn="ctr"/>
              <a:r>
                <a:rPr lang="ru-RU" sz="2000" b="1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специализированные программы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учет посещаемости, питания</a:t>
              </a:r>
              <a:endPara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Прямоугольник 5"/>
            <p:cNvSpPr/>
            <p:nvPr/>
          </p:nvSpPr>
          <p:spPr>
            <a:xfrm>
              <a:off x="5384986" y="3679868"/>
              <a:ext cx="4191000" cy="2286000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500" i="1" u="sng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Оптимизация отчетности: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сокращение количества отчетов и форм, дублирующих друг друга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упрощение форм отчетности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установление четких сроков сдачи отчетности</a:t>
              </a:r>
            </a:p>
          </p:txBody>
        </p:sp>
        <p:sp>
          <p:nvSpPr>
            <p:cNvPr id="8" name="Прямоугольник 7"/>
            <p:cNvSpPr/>
            <p:nvPr/>
          </p:nvSpPr>
          <p:spPr>
            <a:xfrm>
              <a:off x="10106584" y="3682181"/>
              <a:ext cx="4191000" cy="247563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500" i="1" u="sng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Благоприятные условия труда: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ресурсы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</a:t>
              </a: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борудование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поддержка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комфортные условия</a:t>
              </a:r>
            </a:p>
          </p:txBody>
        </p:sp>
        <p:sp>
          <p:nvSpPr>
            <p:cNvPr id="9" name="Прямоугольник 8"/>
            <p:cNvSpPr/>
            <p:nvPr/>
          </p:nvSpPr>
          <p:spPr>
            <a:xfrm>
              <a:off x="2733114" y="6870700"/>
              <a:ext cx="4191000" cy="247563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500" i="1" u="sng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Повышение квалификации: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КПК по эффективному внедрению документации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семинары, тренинги</a:t>
              </a:r>
            </a:p>
          </p:txBody>
        </p:sp>
        <p:sp>
          <p:nvSpPr>
            <p:cNvPr id="11" name="Прямоугольник 10"/>
            <p:cNvSpPr/>
            <p:nvPr/>
          </p:nvSpPr>
          <p:spPr>
            <a:xfrm>
              <a:off x="8324850" y="6870699"/>
              <a:ext cx="4191000" cy="2475637"/>
            </a:xfrm>
            <a:prstGeom prst="rect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500" i="1" u="sng" dirty="0" smtClean="0">
                  <a:solidFill>
                    <a:schemeClr val="tx2">
                      <a:lumMod val="75000"/>
                    </a:schemeClr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Оценка и обратная связь: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мониторинг уровня бюрократической нагрузки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опрос сотрудников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анализ</a:t>
              </a:r>
            </a:p>
            <a:p>
              <a:pPr marL="285750" indent="-285750" algn="ctr">
                <a:buFont typeface="Wingdings" panose="05000000000000000000" pitchFamily="2" charset="2"/>
                <a:buChar char="ü"/>
              </a:pPr>
              <a:r>
                <a:rPr lang="ru-RU" sz="2000" dirty="0" smtClean="0">
                  <a:solidFill>
                    <a:schemeClr val="tx2">
                      <a:lumMod val="75000"/>
                    </a:schemeClr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разработка рекомендаций</a:t>
              </a:r>
              <a:endParaRPr lang="ru-RU" sz="2000" dirty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  <p:cxnSp>
        <p:nvCxnSpPr>
          <p:cNvPr id="13" name="Прямая со стрелкой 12"/>
          <p:cNvCxnSpPr/>
          <p:nvPr/>
        </p:nvCxnSpPr>
        <p:spPr>
          <a:xfrm flipH="1">
            <a:off x="2533650" y="2755900"/>
            <a:ext cx="1524000" cy="1066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Прямая со стрелкой 17"/>
          <p:cNvCxnSpPr/>
          <p:nvPr/>
        </p:nvCxnSpPr>
        <p:spPr>
          <a:xfrm>
            <a:off x="7296149" y="2792340"/>
            <a:ext cx="0" cy="10303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0" name="Прямая со стрелкой 19"/>
          <p:cNvCxnSpPr/>
          <p:nvPr/>
        </p:nvCxnSpPr>
        <p:spPr>
          <a:xfrm>
            <a:off x="10915650" y="2755900"/>
            <a:ext cx="1286434" cy="10668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6" name="Прямая со стрелкой 25"/>
          <p:cNvCxnSpPr/>
          <p:nvPr/>
        </p:nvCxnSpPr>
        <p:spPr>
          <a:xfrm>
            <a:off x="9239250" y="2755900"/>
            <a:ext cx="1752600" cy="434340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8" name="Прямая со стрелкой 27"/>
          <p:cNvCxnSpPr/>
          <p:nvPr/>
        </p:nvCxnSpPr>
        <p:spPr>
          <a:xfrm flipH="1">
            <a:off x="4438650" y="2792340"/>
            <a:ext cx="946336" cy="4611760"/>
          </a:xfrm>
          <a:prstGeom prst="straightConnector1">
            <a:avLst/>
          </a:prstGeom>
          <a:ln>
            <a:tailEnd type="triangle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26060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238250" y="1460500"/>
            <a:ext cx="12572999" cy="1962459"/>
          </a:xfrm>
          <a:prstGeom prst="rect">
            <a:avLst/>
          </a:prstGeom>
        </p:spPr>
        <p:txBody>
          <a:bodyPr vert="horz" wrap="square" lIns="0" tIns="193166" rIns="0" bIns="0" rtlCol="0">
            <a:spAutoFit/>
          </a:bodyPr>
          <a:lstStyle/>
          <a:p>
            <a:pPr marL="104775" algn="ctr">
              <a:lnSpc>
                <a:spcPct val="100000"/>
              </a:lnSpc>
              <a:spcBef>
                <a:spcPts val="100"/>
              </a:spcBef>
            </a:pPr>
            <a:r>
              <a:rPr lang="ru-RU" sz="4000" b="1" dirty="0" smtClean="0">
                <a:solidFill>
                  <a:schemeClr val="tx2">
                    <a:lumMod val="7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 по организации эффективной работы </a:t>
            </a:r>
            <a:r>
              <a:rPr lang="ru-RU" sz="8000" dirty="0">
                <a:latin typeface="Arial"/>
                <a:cs typeface="Arial"/>
              </a:rPr>
              <a:t/>
            </a:r>
            <a:br>
              <a:rPr lang="ru-RU" sz="8000" dirty="0">
                <a:latin typeface="Arial"/>
                <a:cs typeface="Arial"/>
              </a:rPr>
            </a:br>
            <a:endParaRPr spc="-10" dirty="0"/>
          </a:p>
        </p:txBody>
      </p:sp>
      <p:grpSp>
        <p:nvGrpSpPr>
          <p:cNvPr id="4" name="Группа 3"/>
          <p:cNvGrpSpPr/>
          <p:nvPr/>
        </p:nvGrpSpPr>
        <p:grpSpPr>
          <a:xfrm>
            <a:off x="759758" y="2967968"/>
            <a:ext cx="13579008" cy="6493532"/>
            <a:chOff x="759758" y="2967968"/>
            <a:chExt cx="13579008" cy="6493532"/>
          </a:xfrm>
        </p:grpSpPr>
        <p:sp>
          <p:nvSpPr>
            <p:cNvPr id="3" name="Овал 2"/>
            <p:cNvSpPr/>
            <p:nvPr/>
          </p:nvSpPr>
          <p:spPr>
            <a:xfrm>
              <a:off x="912158" y="6642100"/>
              <a:ext cx="4267200" cy="28194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Разработка и внедрение системы электронного документооборота</a:t>
              </a:r>
              <a:endParaRPr lang="ru-RU" sz="2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6" name="Овал 5"/>
            <p:cNvSpPr/>
            <p:nvPr/>
          </p:nvSpPr>
          <p:spPr>
            <a:xfrm>
              <a:off x="10210520" y="3051768"/>
              <a:ext cx="4128246" cy="26619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Работа с родителями через социальные сети и мессенджеры для оперативного решения вопросов</a:t>
              </a:r>
              <a:endParaRPr lang="ru-RU" sz="2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8" name="Овал 7"/>
            <p:cNvSpPr/>
            <p:nvPr/>
          </p:nvSpPr>
          <p:spPr>
            <a:xfrm>
              <a:off x="759758" y="2967968"/>
              <a:ext cx="4419600" cy="2745700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200" dirty="0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Информирование педагогов о возможности сообщить о проблемах через чат-бот «Помощник </a:t>
              </a:r>
              <a:r>
                <a:rPr lang="ru-RU" sz="2200" dirty="0" err="1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Рособрнадзора</a:t>
              </a:r>
              <a:r>
                <a:rPr lang="ru-RU" sz="2200" dirty="0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»</a:t>
              </a:r>
              <a:endParaRPr lang="ru-RU" sz="22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9" name="Овал 8"/>
            <p:cNvSpPr/>
            <p:nvPr/>
          </p:nvSpPr>
          <p:spPr>
            <a:xfrm>
              <a:off x="10161494" y="6642100"/>
              <a:ext cx="4018149" cy="2699431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«Горячая линия» для педагогов</a:t>
              </a:r>
              <a:endParaRPr lang="ru-RU" sz="2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  <p:sp>
          <p:nvSpPr>
            <p:cNvPr id="10" name="Овал 9"/>
            <p:cNvSpPr/>
            <p:nvPr/>
          </p:nvSpPr>
          <p:spPr>
            <a:xfrm>
              <a:off x="5574926" y="4584700"/>
              <a:ext cx="4191000" cy="2672976"/>
            </a:xfrm>
            <a:prstGeom prst="ellipse">
              <a:avLst/>
            </a:prstGeom>
          </p:spPr>
          <p:style>
            <a:lnRef idx="1">
              <a:schemeClr val="accent1"/>
            </a:lnRef>
            <a:fillRef idx="2">
              <a:schemeClr val="accent1"/>
            </a:fillRef>
            <a:effectRef idx="1">
              <a:schemeClr val="accent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lang="ru-RU" sz="2400" dirty="0" smtClean="0">
                  <a:ln w="0"/>
                  <a:solidFill>
                    <a:schemeClr val="tx2">
                      <a:lumMod val="75000"/>
                    </a:schemeClr>
                  </a:solidFill>
                  <a:effectLst>
                    <a:outerShdw blurRad="38100" dist="19050" dir="2700000" algn="tl" rotWithShape="0">
                      <a:schemeClr val="dk1">
                        <a:alpha val="40000"/>
                      </a:schemeClr>
                    </a:outerShdw>
                  </a:effectLst>
                  <a:latin typeface="Times New Roman" panose="02020603050405020304" pitchFamily="18" charset="0"/>
                  <a:cs typeface="Times New Roman" panose="02020603050405020304" pitchFamily="18" charset="0"/>
                </a:rPr>
                <a:t>Личный контроль руководителя ОО</a:t>
              </a:r>
              <a:endParaRPr lang="ru-RU" sz="2400" dirty="0">
                <a:ln w="0"/>
                <a:solidFill>
                  <a:schemeClr val="tx2">
                    <a:lumMod val="75000"/>
                  </a:schemeClr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944786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object 5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8248650" y="3898899"/>
            <a:ext cx="4876800" cy="579642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8248650" y="3037125"/>
            <a:ext cx="5229785" cy="8617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500" b="1" i="0" dirty="0" smtClean="0">
                <a:solidFill>
                  <a:srgbClr val="1A1A1A"/>
                </a:solidFill>
                <a:effectLst/>
                <a:latin typeface="Sitka Display" panose="02000505000000020004" pitchFamily="2" charset="0"/>
              </a:rPr>
              <a:t>Ссылка на чат-бот </a:t>
            </a:r>
            <a:r>
              <a:rPr lang="ru-RU" sz="2500" b="1" i="0" dirty="0" smtClean="0">
                <a:effectLst/>
                <a:latin typeface="Sitka Display" panose="02000505000000020004" pitchFamily="2" charset="0"/>
                <a:hlinkClick r:id="rId3"/>
              </a:rPr>
              <a:t>https://max.ru/POMSH_RON_BOT</a:t>
            </a:r>
            <a:endParaRPr lang="ru-RU" sz="2500" b="1" dirty="0">
              <a:latin typeface="Sitka Display" panose="02000505000000020004" pitchFamily="2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52450" y="3746500"/>
            <a:ext cx="6934200" cy="510540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ru-RU" b="1" dirty="0" smtClean="0"/>
              <a:t> 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«Горячая линия» отдела образования администрации </a:t>
            </a:r>
            <a:r>
              <a:rPr lang="ru-RU" sz="200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Печенгского</a:t>
            </a:r>
            <a:r>
              <a:rPr lang="ru-RU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муниципального округа по вопросам бюрократической нагрузки на педагогического работника:</a:t>
            </a:r>
          </a:p>
          <a:p>
            <a:pPr algn="ctr"/>
            <a:endParaRPr lang="ru-RU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8(81554)5-06-88 (по вопросам общего образования);</a:t>
            </a:r>
          </a:p>
          <a:p>
            <a:pPr algn="ctr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8(81554)5-00-14 (по вопросам дошкольного образования)</a:t>
            </a:r>
            <a:endParaRPr lang="ru-RU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026" name="Picture 2" descr="Picture background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86" y="-5229"/>
            <a:ext cx="4043164" cy="269207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439988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Ретро">
  <a:themeElements>
    <a:clrScheme name="Ретро">
      <a:dk1>
        <a:sysClr val="windowText" lastClr="000000"/>
      </a:dk1>
      <a:lt1>
        <a:sysClr val="window" lastClr="FFFFFF"/>
      </a:lt1>
      <a:dk2>
        <a:srgbClr val="344068"/>
      </a:dk2>
      <a:lt2>
        <a:srgbClr val="D9E0E6"/>
      </a:lt2>
      <a:accent1>
        <a:srgbClr val="1CADE4"/>
      </a:accent1>
      <a:accent2>
        <a:srgbClr val="2683C6"/>
      </a:accent2>
      <a:accent3>
        <a:srgbClr val="28C4CC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Ретро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Ретро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trospect" id="{5F128B03-DCCA-4EEB-AB3B-CF2899314A46}" vid="{9CC26709-368C-4D72-9060-94E5B3FF3CD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Retrospect</Template>
  <TotalTime>513</TotalTime>
  <Words>333</Words>
  <Application>Microsoft Office PowerPoint</Application>
  <PresentationFormat>Произвольный</PresentationFormat>
  <Paragraphs>63</Paragraphs>
  <Slides>7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10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8" baseType="lpstr">
      <vt:lpstr>Arial</vt:lpstr>
      <vt:lpstr>Arial Black</vt:lpstr>
      <vt:lpstr>Calibri</vt:lpstr>
      <vt:lpstr>Calibri Light</vt:lpstr>
      <vt:lpstr>Microsoft Sans Serif</vt:lpstr>
      <vt:lpstr>Montserrat SemiBold</vt:lpstr>
      <vt:lpstr>Sitka Display</vt:lpstr>
      <vt:lpstr>Times New Roman</vt:lpstr>
      <vt:lpstr>Tw Cen MT</vt:lpstr>
      <vt:lpstr>Wingdings</vt:lpstr>
      <vt:lpstr>Ретро</vt:lpstr>
      <vt:lpstr>Презентация PowerPoint</vt:lpstr>
      <vt:lpstr>СНИЖЕНИЕ БЮРОКРАТИЧЕСКОЙ НАГРУЗКИ  НА ВСЕХ УРОВНЯХ ОБРАЗОВАНИЯ –  ПРИОРИТЕТНОЕ НАПРАВЛЕНИЕ</vt:lpstr>
      <vt:lpstr>Презентация PowerPoint</vt:lpstr>
      <vt:lpstr>План мероприятий в ОО по снижению документационной нагрузки педагогических работников </vt:lpstr>
      <vt:lpstr>Основные направления снижения бюрократической нагрузки </vt:lpstr>
      <vt:lpstr>Мероприятия по организации эффективной работы  </vt:lpstr>
      <vt:lpstr>Презентация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Куплинов Ярослав</dc:creator>
  <cp:lastModifiedBy>Стронина Виктория Валерьевна</cp:lastModifiedBy>
  <cp:revision>30</cp:revision>
  <dcterms:created xsi:type="dcterms:W3CDTF">2025-08-08T09:14:05Z</dcterms:created>
  <dcterms:modified xsi:type="dcterms:W3CDTF">2025-10-15T11:37:37Z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2025-08-07T00:00:00Z</vt:filetime>
  </property>
  <property fmtid="{D5CDD505-2E9C-101B-9397-08002B2CF9AE}" pid="3" name="Creator">
    <vt:lpwstr>Microsoft® PowerPoint® 2010</vt:lpwstr>
  </property>
  <property fmtid="{D5CDD505-2E9C-101B-9397-08002B2CF9AE}" pid="4" name="LastSaved">
    <vt:filetime>2025-08-08T00:00:00Z</vt:filetime>
  </property>
  <property fmtid="{D5CDD505-2E9C-101B-9397-08002B2CF9AE}" pid="5" name="Producer">
    <vt:lpwstr>4-Heights™ PDF Library 3.4.0.6904 (http://www.pdf-tools.com)</vt:lpwstr>
  </property>
</Properties>
</file>