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Лист1!$A$1:$A$6</c:f>
              <c:strCache>
                <c:ptCount val="6"/>
                <c:pt idx="0">
                  <c:v>техническая</c:v>
                </c:pt>
                <c:pt idx="1">
                  <c:v>художественная</c:v>
                </c:pt>
                <c:pt idx="2">
                  <c:v>социально-гуманитарная</c:v>
                </c:pt>
                <c:pt idx="3">
                  <c:v>туристско-краеведческая</c:v>
                </c:pt>
                <c:pt idx="4">
                  <c:v>естественнонаучная</c:v>
                </c:pt>
                <c:pt idx="5">
                  <c:v>физкультурно-спортивная</c:v>
                </c:pt>
              </c:strCache>
            </c:strRef>
          </c:cat>
          <c:val>
            <c:numRef>
              <c:f>Лист1!$B$1:$B$6</c:f>
              <c:numCache>
                <c:formatCode>0.00%</c:formatCode>
                <c:ptCount val="6"/>
                <c:pt idx="0">
                  <c:v>0.19500000000000001</c:v>
                </c:pt>
                <c:pt idx="1">
                  <c:v>0.33600000000000002</c:v>
                </c:pt>
                <c:pt idx="2">
                  <c:v>0.20200000000000001</c:v>
                </c:pt>
                <c:pt idx="3">
                  <c:v>4.7E-2</c:v>
                </c:pt>
                <c:pt idx="4">
                  <c:v>0.04</c:v>
                </c:pt>
                <c:pt idx="5">
                  <c:v>0.17</c:v>
                </c:pt>
              </c:numCache>
            </c:numRef>
          </c:val>
        </c:ser>
        <c:ser>
          <c:idx val="1"/>
          <c:order val="1"/>
          <c:explosion val="25"/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Лист1!$A$1:$A$6</c:f>
              <c:strCache>
                <c:ptCount val="6"/>
                <c:pt idx="0">
                  <c:v>техническая</c:v>
                </c:pt>
                <c:pt idx="1">
                  <c:v>художественная</c:v>
                </c:pt>
                <c:pt idx="2">
                  <c:v>социально-гуманитарная</c:v>
                </c:pt>
                <c:pt idx="3">
                  <c:v>туристско-краеведческая</c:v>
                </c:pt>
                <c:pt idx="4">
                  <c:v>естественнонаучная</c:v>
                </c:pt>
                <c:pt idx="5">
                  <c:v>физкультурно-спортивная</c:v>
                </c:pt>
              </c:strCache>
            </c:strRef>
          </c:cat>
          <c:val>
            <c:numRef>
              <c:f>Лист1!$C$1:$C$6</c:f>
              <c:numCache>
                <c:formatCode>General</c:formatCode>
                <c:ptCount val="6"/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34864391951008"/>
          <c:y val="7.5233304170312043E-2"/>
          <c:w val="0.34865135608048992"/>
          <c:h val="0.8495333916593759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990997335002514"/>
          <c:y val="5.3314620556995276E-2"/>
          <c:w val="0.73852924858451641"/>
          <c:h val="0.8848777597165510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[Книга1.xlsx]Лист1!$B$1</c:f>
              <c:strCache>
                <c:ptCount val="1"/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[Книга1.xlsx]Лист1!$A$2:$A$7</c:f>
              <c:strCache>
                <c:ptCount val="6"/>
                <c:pt idx="0">
                  <c:v>техническая </c:v>
                </c:pt>
                <c:pt idx="1">
                  <c:v>художественная</c:v>
                </c:pt>
                <c:pt idx="2">
                  <c:v>социально-гуманитарная</c:v>
                </c:pt>
                <c:pt idx="3">
                  <c:v>туристско-краеведческая</c:v>
                </c:pt>
                <c:pt idx="4">
                  <c:v>естественнонаучная</c:v>
                </c:pt>
                <c:pt idx="5">
                  <c:v>физкультурно-спортивная</c:v>
                </c:pt>
              </c:strCache>
            </c:strRef>
          </c:cat>
          <c:val>
            <c:numRef>
              <c:f>[Книга1.xlsx]Лист1!$B$2:$B$7</c:f>
              <c:numCache>
                <c:formatCode>0.00%</c:formatCode>
                <c:ptCount val="6"/>
                <c:pt idx="0">
                  <c:v>0.25800000000000001</c:v>
                </c:pt>
                <c:pt idx="1">
                  <c:v>0.439</c:v>
                </c:pt>
                <c:pt idx="2" formatCode="0%">
                  <c:v>0.32</c:v>
                </c:pt>
                <c:pt idx="3">
                  <c:v>7.3999999999999996E-2</c:v>
                </c:pt>
                <c:pt idx="4" formatCode="0%">
                  <c:v>0.08</c:v>
                </c:pt>
                <c:pt idx="5">
                  <c:v>0.22600000000000001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149504"/>
        <c:axId val="58152448"/>
        <c:axId val="0"/>
      </c:bar3DChart>
      <c:catAx>
        <c:axId val="58149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152448"/>
        <c:crosses val="autoZero"/>
        <c:auto val="1"/>
        <c:lblAlgn val="ctr"/>
        <c:lblOffset val="100"/>
        <c:noMultiLvlLbl val="0"/>
      </c:catAx>
      <c:valAx>
        <c:axId val="5815244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5814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0.79922</cdr:y>
    </cdr:from>
    <cdr:to>
      <cdr:x>0.42908</cdr:x>
      <cdr:y>1</cdr:y>
    </cdr:to>
    <cdr:sp macro="" textlink="">
      <cdr:nvSpPr>
        <cdr:cNvPr id="2" name="Прямоугольный треугольник 1"/>
        <cdr:cNvSpPr/>
      </cdr:nvSpPr>
      <cdr:spPr>
        <a:xfrm xmlns:a="http://schemas.openxmlformats.org/drawingml/2006/main">
          <a:off x="-457200" y="3617262"/>
          <a:ext cx="3531156" cy="908701"/>
        </a:xfrm>
        <a:prstGeom xmlns:a="http://schemas.openxmlformats.org/drawingml/2006/main" prst="rtTriangle">
          <a:avLst/>
        </a:prstGeom>
        <a:gradFill xmlns:a="http://schemas.openxmlformats.org/drawingml/2006/main" flip="none" rotWithShape="1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Май 2024</a:t>
          </a:r>
          <a:endParaRPr lang="ru-RU" sz="1800" b="1" dirty="0">
            <a:solidFill>
              <a:prstClr val="white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0.89728</cdr:y>
    </cdr:from>
    <cdr:to>
      <cdr:x>0.43764</cdr:x>
      <cdr:y>1</cdr:y>
    </cdr:to>
    <cdr:sp macro="" textlink="">
      <cdr:nvSpPr>
        <cdr:cNvPr id="2" name="Прямоугольный треугольник 1"/>
        <cdr:cNvSpPr/>
      </cdr:nvSpPr>
      <cdr:spPr>
        <a:xfrm xmlns:a="http://schemas.openxmlformats.org/drawingml/2006/main">
          <a:off x="0" y="4005895"/>
          <a:ext cx="3691653" cy="458601"/>
        </a:xfrm>
        <a:prstGeom xmlns:a="http://schemas.openxmlformats.org/drawingml/2006/main" prst="rtTriangle">
          <a:avLst/>
        </a:prstGeom>
        <a:gradFill xmlns:a="http://schemas.openxmlformats.org/drawingml/2006/main" flip="none" rotWithShape="1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Май 2024</a:t>
          </a:r>
          <a:endParaRPr lang="ru-RU" sz="1800" b="1" dirty="0">
            <a:solidFill>
              <a:prstClr val="white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546BF-900B-4CB3-B33F-F251BE6126D5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72DFF-4ABC-42D5-9A81-12AC4090C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3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9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3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3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6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94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0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3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8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98FD2-9437-413E-B910-F3AE1FA4F7A9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6FC12-A54A-426E-93B7-901ECF51D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2033"/>
            <a:ext cx="9252520" cy="1470025"/>
          </a:xfrm>
        </p:spPr>
        <p:txBody>
          <a:bodyPr>
            <a:normAutofit/>
          </a:bodyPr>
          <a:lstStyle/>
          <a:p>
            <a:pPr marL="180975"/>
            <a:r>
              <a:rPr lang="ru-RU" sz="18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в </a:t>
            </a:r>
            <a:r>
              <a:rPr lang="ru-RU" sz="1800" b="1" dirty="0" err="1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Печенгском</a:t>
            </a:r>
            <a:r>
              <a:rPr lang="ru-RU" sz="18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округе</a:t>
            </a:r>
            <a:r>
              <a:rPr lang="ru-RU" sz="1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учебном году предоставляют 36 организаций</a:t>
            </a:r>
            <a:r>
              <a:rPr lang="ru-RU" sz="1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6"/>
          <a:stretch/>
        </p:blipFill>
        <p:spPr>
          <a:xfrm>
            <a:off x="0" y="1772816"/>
            <a:ext cx="9135557" cy="585067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18000"/>
              </a:srgbClr>
            </a:outerShdw>
          </a:effectLst>
        </p:spPr>
      </p:pic>
      <p:sp>
        <p:nvSpPr>
          <p:cNvPr id="6" name="Прямоугольный треугольник 5"/>
          <p:cNvSpPr/>
          <p:nvPr/>
        </p:nvSpPr>
        <p:spPr>
          <a:xfrm>
            <a:off x="0" y="5583677"/>
            <a:ext cx="3531140" cy="1274323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Май 2024 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6091"/>
            <a:ext cx="2232248" cy="1635726"/>
          </a:xfrm>
          <a:prstGeom prst="rect">
            <a:avLst/>
          </a:prstGeom>
        </p:spPr>
      </p:pic>
      <p:pic>
        <p:nvPicPr>
          <p:cNvPr id="11" name="Рисунок 10" descr="Описание: №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230">
            <a:off x="834171" y="657679"/>
            <a:ext cx="346865" cy="44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28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Учреждения, предоставляющие дополнительное 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2232248" cy="1656184"/>
          </a:xfrm>
          <a:prstGeom prst="rect">
            <a:avLst/>
          </a:prstGeom>
        </p:spPr>
      </p:pic>
      <p:pic>
        <p:nvPicPr>
          <p:cNvPr id="5" name="Рисунок 4" descr="Описание: №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230">
            <a:off x="1338227" y="860658"/>
            <a:ext cx="346865" cy="4429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2132856"/>
            <a:ext cx="162017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/>
              <a:t>ДДТ</a:t>
            </a:r>
            <a:r>
              <a:rPr lang="ru-RU" smtClean="0"/>
              <a:t> 1, 2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23728" y="2132856"/>
            <a:ext cx="155699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ДЮСШ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95494" y="2132856"/>
            <a:ext cx="244749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Печенгский</a:t>
            </a:r>
            <a:r>
              <a:rPr lang="ru-RU" b="1" dirty="0" smtClean="0"/>
              <a:t> политехнический техникум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208" y="2153950"/>
            <a:ext cx="22322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Точки роста СОШ 3,5,7, 19,22, 23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5805264"/>
            <a:ext cx="27226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ООО «Сотрудничество»,  ООО «Развитие», ЦДОК «Корунд»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2998" y="3306486"/>
            <a:ext cx="235732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Школы в Никеле и Заполярном 1,3,20,9,19,22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16286" y="3306486"/>
            <a:ext cx="228816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ДОУ 1,2,4,6,7,8,9,10,11, 12,13,27,38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09471" y="4523250"/>
            <a:ext cx="2517542" cy="113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Музыкальные школы 1,2,3;    художественные школы 1,2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25616" y="4509120"/>
            <a:ext cx="2434751" cy="981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Центр образования «Лапландия»             (СОШ 7)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62753" y="3306486"/>
            <a:ext cx="2362065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Отдалённые школы  5,7,11,23</a:t>
            </a:r>
            <a:endParaRPr lang="ru-RU" b="1" dirty="0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0" y="5949280"/>
            <a:ext cx="3531140" cy="9087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Май 2024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программного поля ДО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2023-2024 учебном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1884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Описание: №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230">
            <a:off x="1338227" y="860658"/>
            <a:ext cx="346865" cy="44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2232248" cy="1656184"/>
          </a:xfrm>
          <a:prstGeom prst="rect">
            <a:avLst/>
          </a:prstGeom>
        </p:spPr>
      </p:pic>
      <p:pic>
        <p:nvPicPr>
          <p:cNvPr id="7" name="Рисунок 6" descr="Описание: №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230">
            <a:off x="1338228" y="799777"/>
            <a:ext cx="346865" cy="44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9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обучающихся, охваченных дополнительным 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образованием по программам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820110"/>
              </p:ext>
            </p:extLst>
          </p:nvPr>
        </p:nvGraphicFramePr>
        <p:xfrm>
          <a:off x="251520" y="1412776"/>
          <a:ext cx="8425408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232248" cy="1656184"/>
          </a:xfrm>
          <a:prstGeom prst="rect">
            <a:avLst/>
          </a:prstGeom>
        </p:spPr>
      </p:pic>
      <p:pic>
        <p:nvPicPr>
          <p:cNvPr id="7" name="Рисунок 6" descr="Описание: №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230">
            <a:off x="1194211" y="815022"/>
            <a:ext cx="346865" cy="44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5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 в ДО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2232248" cy="1656184"/>
          </a:xfrm>
          <a:prstGeom prst="rect">
            <a:avLst/>
          </a:prstGeom>
        </p:spPr>
      </p:pic>
      <p:pic>
        <p:nvPicPr>
          <p:cNvPr id="5" name="Рисунок 4" descr="Описание: №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230">
            <a:off x="1338228" y="799777"/>
            <a:ext cx="346865" cy="44291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51520" y="1700808"/>
            <a:ext cx="82809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Региональный проект «Новые места в дополнительном образовании» реализует                     МБУ ДО ДДТ №1.                                                                    В 2023-2024 учебном году  занимались  334  обучающихся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933056"/>
            <a:ext cx="8352928" cy="2060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рамках муниципального проекта «Точка роста»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ополнительное образование предоставляют школы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3,5,7,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19,22                                                                                   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2023-2024 учебном году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занимались 664   обучающихся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251520" y="5993904"/>
            <a:ext cx="3043029" cy="864096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Май 2024</a:t>
            </a:r>
            <a:endParaRPr lang="ru-RU" sz="1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135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Дополнительное образование в Печенгском округе  в 2023-2024 учебном году предоставляют 36 организаций </vt:lpstr>
      <vt:lpstr>Учреждения, предоставляющие дополнительное  образование</vt:lpstr>
      <vt:lpstr>Состояние программного поля ДО  в 2023-2024 учебном году</vt:lpstr>
      <vt:lpstr>Количество обучающихся, охваченных дополнительным  образованием по программам</vt:lpstr>
      <vt:lpstr>Инновационная деятельность в ДО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Баданина Наталия Витальевна</cp:lastModifiedBy>
  <cp:revision>72</cp:revision>
  <dcterms:created xsi:type="dcterms:W3CDTF">2021-09-22T08:49:00Z</dcterms:created>
  <dcterms:modified xsi:type="dcterms:W3CDTF">2024-05-27T07:29:07Z</dcterms:modified>
</cp:coreProperties>
</file>